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ollinshores:Dropbox:WSU:Entre%20688:SPS%20Financial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ollinshores:Dropbox:WSU:Entre%20688:SPS%20Financia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Net Sales Per Year</c:v>
                </c:pt>
              </c:strCache>
            </c:strRef>
          </c:tx>
          <c:invertIfNegative val="0"/>
          <c:val>
            <c:numRef>
              <c:f>Sheet1!$B$4:$F$4</c:f>
              <c:numCache>
                <c:formatCode>_("$"* #,##0.00_);_("$"* \(#,##0.00\);_("$"* "-"??_);_(@_)</c:formatCode>
                <c:ptCount val="5"/>
                <c:pt idx="0">
                  <c:v>150000</c:v>
                </c:pt>
                <c:pt idx="1">
                  <c:v>195000</c:v>
                </c:pt>
                <c:pt idx="2">
                  <c:v>253500</c:v>
                </c:pt>
                <c:pt idx="3">
                  <c:v>329550</c:v>
                </c:pt>
                <c:pt idx="4">
                  <c:v>428415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514368"/>
        <c:axId val="25515904"/>
        <c:axId val="0"/>
      </c:bar3DChart>
      <c:catAx>
        <c:axId val="25514368"/>
        <c:scaling>
          <c:orientation val="minMax"/>
        </c:scaling>
        <c:delete val="0"/>
        <c:axPos val="b"/>
        <c:majorTickMark val="out"/>
        <c:minorTickMark val="none"/>
        <c:tickLblPos val="nextTo"/>
        <c:crossAx val="25515904"/>
        <c:crosses val="autoZero"/>
        <c:auto val="1"/>
        <c:lblAlgn val="ctr"/>
        <c:lblOffset val="100"/>
        <c:noMultiLvlLbl val="0"/>
      </c:catAx>
      <c:valAx>
        <c:axId val="25515904"/>
        <c:scaling>
          <c:orientation val="minMax"/>
        </c:scaling>
        <c:delete val="0"/>
        <c:axPos val="l"/>
        <c:majorGridlines/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25514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Net Sales Per Year</c:v>
                </c:pt>
              </c:strCache>
            </c:strRef>
          </c:tx>
          <c:invertIfNegative val="0"/>
          <c:val>
            <c:numRef>
              <c:f>Sheet1!$B$4:$F$4</c:f>
              <c:numCache>
                <c:formatCode>_("$"* #,##0.00_);_("$"* \(#,##0.00\);_("$"* "-"??_);_(@_)</c:formatCode>
                <c:ptCount val="5"/>
                <c:pt idx="0">
                  <c:v>150000</c:v>
                </c:pt>
                <c:pt idx="1">
                  <c:v>195000</c:v>
                </c:pt>
                <c:pt idx="2">
                  <c:v>253500</c:v>
                </c:pt>
                <c:pt idx="3">
                  <c:v>329550</c:v>
                </c:pt>
                <c:pt idx="4">
                  <c:v>428415</c:v>
                </c:pt>
              </c:numCache>
            </c:numRef>
          </c:val>
        </c:ser>
        <c:ser>
          <c:idx val="1"/>
          <c:order val="1"/>
          <c:tx>
            <c:strRef>
              <c:f>Sheet1!$A$13</c:f>
              <c:strCache>
                <c:ptCount val="1"/>
                <c:pt idx="0">
                  <c:v>Net Income</c:v>
                </c:pt>
              </c:strCache>
            </c:strRef>
          </c:tx>
          <c:invertIfNegative val="0"/>
          <c:val>
            <c:numRef>
              <c:f>Sheet1!$B$13:$F$13</c:f>
              <c:numCache>
                <c:formatCode>_("$"* #,##0.00_);_("$"* \(#,##0.00\);_("$"* "-"??_);_(@_)</c:formatCode>
                <c:ptCount val="5"/>
                <c:pt idx="0">
                  <c:v>46275.022630000007</c:v>
                </c:pt>
                <c:pt idx="1">
                  <c:v>63909.022630000007</c:v>
                </c:pt>
                <c:pt idx="2">
                  <c:v>86833.222629999989</c:v>
                </c:pt>
                <c:pt idx="3">
                  <c:v>116634.68263</c:v>
                </c:pt>
                <c:pt idx="4">
                  <c:v>155376.58063000001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546112"/>
        <c:axId val="25552000"/>
      </c:barChart>
      <c:catAx>
        <c:axId val="25546112"/>
        <c:scaling>
          <c:orientation val="minMax"/>
        </c:scaling>
        <c:delete val="0"/>
        <c:axPos val="b"/>
        <c:majorTickMark val="out"/>
        <c:minorTickMark val="none"/>
        <c:tickLblPos val="nextTo"/>
        <c:crossAx val="25552000"/>
        <c:crosses val="autoZero"/>
        <c:auto val="1"/>
        <c:lblAlgn val="ctr"/>
        <c:lblOffset val="100"/>
        <c:noMultiLvlLbl val="0"/>
      </c:catAx>
      <c:valAx>
        <c:axId val="25552000"/>
        <c:scaling>
          <c:orientation val="minMax"/>
        </c:scaling>
        <c:delete val="0"/>
        <c:axPos val="l"/>
        <c:majorGridlines/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255461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6F4E-1590-445D-A4EA-F0068688C436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76AF-7ED6-46C6-B427-84232ED5A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00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6F4E-1590-445D-A4EA-F0068688C436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76AF-7ED6-46C6-B427-84232ED5A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3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6F4E-1590-445D-A4EA-F0068688C436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76AF-7ED6-46C6-B427-84232ED5A71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211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6F4E-1590-445D-A4EA-F0068688C436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76AF-7ED6-46C6-B427-84232ED5A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29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6F4E-1590-445D-A4EA-F0068688C436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76AF-7ED6-46C6-B427-84232ED5A71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8497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6F4E-1590-445D-A4EA-F0068688C436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76AF-7ED6-46C6-B427-84232ED5A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6F4E-1590-445D-A4EA-F0068688C436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76AF-7ED6-46C6-B427-84232ED5A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27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6F4E-1590-445D-A4EA-F0068688C436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76AF-7ED6-46C6-B427-84232ED5A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4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6F4E-1590-445D-A4EA-F0068688C436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76AF-7ED6-46C6-B427-84232ED5A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2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6F4E-1590-445D-A4EA-F0068688C436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76AF-7ED6-46C6-B427-84232ED5A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5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6F4E-1590-445D-A4EA-F0068688C436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76AF-7ED6-46C6-B427-84232ED5A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6F4E-1590-445D-A4EA-F0068688C436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76AF-7ED6-46C6-B427-84232ED5A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68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6F4E-1590-445D-A4EA-F0068688C436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76AF-7ED6-46C6-B427-84232ED5A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3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6F4E-1590-445D-A4EA-F0068688C436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76AF-7ED6-46C6-B427-84232ED5A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7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6F4E-1590-445D-A4EA-F0068688C436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76AF-7ED6-46C6-B427-84232ED5A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0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6F4E-1590-445D-A4EA-F0068688C436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76AF-7ED6-46C6-B427-84232ED5A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8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66F4E-1590-445D-A4EA-F0068688C436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89D76AF-7ED6-46C6-B427-84232ED5A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cap="all" dirty="0"/>
              <a:t>Secure Proximity solutions (</a:t>
            </a:r>
            <a:r>
              <a:rPr lang="en-US" b="1" cap="all" dirty="0" err="1"/>
              <a:t>sps</a:t>
            </a:r>
            <a:r>
              <a:rPr lang="en-US" b="1" cap="all" dirty="0"/>
              <a:t>), LLC</a:t>
            </a:r>
            <a:endParaRPr lang="en-US" dirty="0"/>
          </a:p>
        </p:txBody>
      </p:sp>
      <p:pic>
        <p:nvPicPr>
          <p:cNvPr id="4" name="Picture 3" descr="ProxLockLogo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37" y="2074199"/>
            <a:ext cx="8900346" cy="1866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5125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9992" y="2160589"/>
            <a:ext cx="4671377" cy="38807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Pre-Money Valuation:</a:t>
            </a:r>
          </a:p>
          <a:p>
            <a:pPr lvl="1"/>
            <a:r>
              <a:rPr lang="en-US" sz="2000" dirty="0" smtClean="0"/>
              <a:t>$500,000</a:t>
            </a:r>
          </a:p>
          <a:p>
            <a:pPr lvl="1"/>
            <a:r>
              <a:rPr lang="en-US" sz="2000" dirty="0" smtClean="0"/>
              <a:t>Second year sales multiplied by 2.5</a:t>
            </a:r>
          </a:p>
          <a:p>
            <a:pPr lvl="1"/>
            <a:r>
              <a:rPr lang="en-US" sz="2000" dirty="0" smtClean="0"/>
              <a:t>Seeking $100,000 investment for 20% stake in the company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811" y="2160589"/>
            <a:ext cx="5139788" cy="3880773"/>
          </a:xfrm>
        </p:spPr>
        <p:txBody>
          <a:bodyPr>
            <a:noAutofit/>
          </a:bodyPr>
          <a:lstStyle/>
          <a:p>
            <a:r>
              <a:rPr lang="en-US" sz="2800" dirty="0" smtClean="0"/>
              <a:t>Source &amp; User of Funds</a:t>
            </a:r>
          </a:p>
          <a:p>
            <a:pPr lvl="1"/>
            <a:r>
              <a:rPr lang="en-US" sz="2000" dirty="0" smtClean="0"/>
              <a:t>The initial 4 members will raise $50,000 to add to the $100,000 investment</a:t>
            </a:r>
          </a:p>
          <a:p>
            <a:pPr lvl="1"/>
            <a:r>
              <a:rPr lang="en-US" sz="2000" dirty="0" smtClean="0"/>
              <a:t>Finish R&amp;D</a:t>
            </a:r>
          </a:p>
          <a:p>
            <a:pPr lvl="1"/>
            <a:r>
              <a:rPr lang="en-US" sz="2000" dirty="0" smtClean="0"/>
              <a:t>Produce initial inventory</a:t>
            </a:r>
          </a:p>
          <a:p>
            <a:pPr lvl="1"/>
            <a:r>
              <a:rPr lang="en-US" sz="2000" dirty="0" smtClean="0"/>
              <a:t>Begin marketing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5273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Financial Highlights Cont.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9822" y="3220236"/>
            <a:ext cx="5739763" cy="257110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Sales are predicted to grow 30% each year</a:t>
            </a:r>
          </a:p>
          <a:p>
            <a:r>
              <a:rPr lang="en-US" sz="2000" dirty="0" smtClean="0"/>
              <a:t>We are selling our units for $30 each</a:t>
            </a:r>
          </a:p>
          <a:p>
            <a:r>
              <a:rPr lang="en-US" sz="2000" dirty="0" smtClean="0"/>
              <a:t>Cost of Goods Sold will be $10 each</a:t>
            </a:r>
          </a:p>
          <a:p>
            <a:r>
              <a:rPr lang="en-US" sz="2000" dirty="0" smtClean="0"/>
              <a:t>First year sales will be 5,000 units</a:t>
            </a:r>
          </a:p>
          <a:p>
            <a:r>
              <a:rPr lang="en-US" sz="2000" dirty="0" smtClean="0"/>
              <a:t>Break Even point is $25,500 or 850 units</a:t>
            </a:r>
          </a:p>
          <a:p>
            <a:endParaRPr lang="en-US" sz="2000" dirty="0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70276991"/>
              </p:ext>
            </p:extLst>
          </p:nvPr>
        </p:nvGraphicFramePr>
        <p:xfrm>
          <a:off x="217882" y="2150587"/>
          <a:ext cx="418306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1240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339" y="329579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dirty="0"/>
              <a:t>Financial Highlights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47247" y="1170518"/>
            <a:ext cx="3102510" cy="6596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Sales &amp; Income</a:t>
            </a:r>
            <a:endParaRPr lang="en-US" sz="28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9419490"/>
              </p:ext>
            </p:extLst>
          </p:nvPr>
        </p:nvGraphicFramePr>
        <p:xfrm>
          <a:off x="640129" y="1697373"/>
          <a:ext cx="8359501" cy="4923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8936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Exit Plan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8672283" cy="388077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Goals:</a:t>
            </a:r>
          </a:p>
          <a:p>
            <a:pPr lvl="1"/>
            <a:r>
              <a:rPr lang="en-US" sz="3200" dirty="0" smtClean="0"/>
              <a:t>Gain additional investors</a:t>
            </a:r>
          </a:p>
          <a:p>
            <a:pPr lvl="1"/>
            <a:r>
              <a:rPr lang="en-US" sz="3200" dirty="0" smtClean="0"/>
              <a:t>Expand into other markets quickly</a:t>
            </a:r>
          </a:p>
          <a:p>
            <a:pPr lvl="1"/>
            <a:r>
              <a:rPr lang="en-US" sz="3200" dirty="0" smtClean="0"/>
              <a:t>Achieve high market </a:t>
            </a:r>
            <a:r>
              <a:rPr lang="en-US" sz="3200" dirty="0"/>
              <a:t>share </a:t>
            </a:r>
            <a:r>
              <a:rPr lang="en-US" sz="3200" dirty="0" smtClean="0"/>
              <a:t>worldwide</a:t>
            </a:r>
          </a:p>
          <a:p>
            <a:pPr lvl="1"/>
            <a:r>
              <a:rPr lang="en-US" sz="3200" dirty="0" smtClean="0"/>
              <a:t>Go public or Sell the company</a:t>
            </a:r>
          </a:p>
        </p:txBody>
      </p:sp>
    </p:spTree>
    <p:extLst>
      <p:ext uri="{BB962C8B-B14F-4D97-AF65-F5344CB8AC3E}">
        <p14:creationId xmlns:p14="http://schemas.microsoft.com/office/powerpoint/2010/main" val="4096825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Summary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7332" y="1930571"/>
            <a:ext cx="8712281" cy="45599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Secure Proximity Solution’s </a:t>
            </a:r>
            <a:r>
              <a:rPr lang="en-US" sz="2800" dirty="0" err="1" smtClean="0"/>
              <a:t>ProxLock</a:t>
            </a:r>
            <a:r>
              <a:rPr lang="en-US" sz="2800" dirty="0" smtClean="0"/>
              <a:t> is the key to workstation security and efficiency</a:t>
            </a:r>
          </a:p>
          <a:p>
            <a:r>
              <a:rPr lang="en-US" sz="2800" dirty="0" smtClean="0"/>
              <a:t>The market for cyber security solutions is growing</a:t>
            </a:r>
          </a:p>
          <a:p>
            <a:r>
              <a:rPr lang="en-US" sz="2800" dirty="0" smtClean="0"/>
              <a:t>Banks have a high need for efficiency, security, and audit tails</a:t>
            </a:r>
          </a:p>
          <a:p>
            <a:r>
              <a:rPr lang="en-US" sz="2800" dirty="0" err="1" smtClean="0"/>
              <a:t>Proxlock</a:t>
            </a:r>
            <a:r>
              <a:rPr lang="en-US" sz="2800" dirty="0" smtClean="0"/>
              <a:t> is an easy, affordable, and reliable option to meet this need</a:t>
            </a:r>
          </a:p>
          <a:p>
            <a:r>
              <a:rPr lang="en-US" sz="2800" dirty="0" smtClean="0"/>
              <a:t>A $100,000 investment will allow us to bring this solution to customers who need it</a:t>
            </a:r>
          </a:p>
        </p:txBody>
      </p:sp>
    </p:spTree>
    <p:extLst>
      <p:ext uri="{BB962C8B-B14F-4D97-AF65-F5344CB8AC3E}">
        <p14:creationId xmlns:p14="http://schemas.microsoft.com/office/powerpoint/2010/main" val="425446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164" y="196947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>Questions?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819219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7335" y="1840566"/>
            <a:ext cx="7242341" cy="434988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Banking Industry:</a:t>
            </a:r>
          </a:p>
          <a:p>
            <a:pPr lvl="1"/>
            <a:r>
              <a:rPr lang="en-US" sz="2400" dirty="0" smtClean="0"/>
              <a:t>High security</a:t>
            </a:r>
          </a:p>
          <a:p>
            <a:pPr lvl="2"/>
            <a:r>
              <a:rPr lang="en-US" sz="2200" dirty="0" smtClean="0"/>
              <a:t>Required </a:t>
            </a:r>
            <a:r>
              <a:rPr lang="en-US" sz="2200" dirty="0"/>
              <a:t>L</a:t>
            </a:r>
            <a:r>
              <a:rPr lang="en-US" sz="2200" dirty="0" smtClean="0"/>
              <a:t>og in/out</a:t>
            </a:r>
          </a:p>
          <a:p>
            <a:pPr lvl="2"/>
            <a:r>
              <a:rPr lang="en-US" sz="2200" dirty="0" smtClean="0"/>
              <a:t>Sensitive Data on Workstations</a:t>
            </a:r>
          </a:p>
          <a:p>
            <a:pPr lvl="1"/>
            <a:r>
              <a:rPr lang="en-US" sz="2400" dirty="0" smtClean="0"/>
              <a:t>High need for audit trails</a:t>
            </a:r>
          </a:p>
          <a:p>
            <a:pPr lvl="2"/>
            <a:r>
              <a:rPr lang="en-US" sz="2200" dirty="0" smtClean="0"/>
              <a:t>Who entered transactions</a:t>
            </a:r>
          </a:p>
          <a:p>
            <a:pPr lvl="2"/>
            <a:r>
              <a:rPr lang="en-US" sz="2200" dirty="0" smtClean="0"/>
              <a:t>How many hours worked</a:t>
            </a:r>
          </a:p>
          <a:p>
            <a:pPr lvl="1"/>
            <a:r>
              <a:rPr lang="en-US" sz="2400" dirty="0" smtClean="0"/>
              <a:t>Time efficiency</a:t>
            </a:r>
          </a:p>
          <a:p>
            <a:pPr lvl="2"/>
            <a:r>
              <a:rPr lang="en-US" sz="2200" dirty="0" smtClean="0"/>
              <a:t>Speed to log in/out on machines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658" y="2777701"/>
            <a:ext cx="2876611" cy="40802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6254"/>
          <a:stretch/>
        </p:blipFill>
        <p:spPr>
          <a:xfrm>
            <a:off x="4699808" y="491610"/>
            <a:ext cx="4579813" cy="196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71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3267" y="1841627"/>
            <a:ext cx="4118425" cy="4271594"/>
          </a:xfrm>
        </p:spPr>
        <p:txBody>
          <a:bodyPr>
            <a:noAutofit/>
          </a:bodyPr>
          <a:lstStyle/>
          <a:p>
            <a:r>
              <a:rPr lang="en-US" sz="2400" dirty="0" smtClean="0"/>
              <a:t>Product Includes:</a:t>
            </a:r>
          </a:p>
          <a:p>
            <a:pPr lvl="1"/>
            <a:r>
              <a:rPr lang="en-US" sz="2000" dirty="0" smtClean="0"/>
              <a:t>USB sensor</a:t>
            </a:r>
          </a:p>
          <a:p>
            <a:pPr lvl="1"/>
            <a:r>
              <a:rPr lang="en-US" sz="2000" dirty="0" smtClean="0"/>
              <a:t>RFID name tag</a:t>
            </a:r>
            <a:endParaRPr lang="en-US" sz="2000" dirty="0"/>
          </a:p>
          <a:p>
            <a:pPr lvl="1"/>
            <a:r>
              <a:rPr lang="en-US" sz="2000" dirty="0" smtClean="0"/>
              <a:t>Software</a:t>
            </a:r>
          </a:p>
          <a:p>
            <a:endParaRPr lang="en-US" sz="2400" dirty="0" smtClean="0"/>
          </a:p>
          <a:p>
            <a:r>
              <a:rPr lang="en-US" sz="2400" dirty="0" smtClean="0"/>
              <a:t>Value Provided:</a:t>
            </a:r>
          </a:p>
          <a:p>
            <a:pPr lvl="1"/>
            <a:r>
              <a:rPr lang="en-US" sz="2000" dirty="0" smtClean="0"/>
              <a:t>Security</a:t>
            </a:r>
          </a:p>
          <a:p>
            <a:pPr lvl="1"/>
            <a:r>
              <a:rPr lang="en-US" sz="2000" dirty="0" smtClean="0"/>
              <a:t>Time efficient</a:t>
            </a:r>
          </a:p>
          <a:p>
            <a:pPr lvl="1"/>
            <a:r>
              <a:rPr lang="en-US" sz="2000" dirty="0" smtClean="0"/>
              <a:t>Audit trail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5" name="Content Placeholder 3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278" y="1921276"/>
            <a:ext cx="5851468" cy="39791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4501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96950"/>
            <a:ext cx="5929528" cy="3880772"/>
          </a:xfrm>
        </p:spPr>
        <p:txBody>
          <a:bodyPr/>
          <a:lstStyle/>
          <a:p>
            <a:r>
              <a:rPr lang="en-US" dirty="0" smtClean="0"/>
              <a:t>NAICS Code: </a:t>
            </a:r>
            <a:r>
              <a:rPr lang="en-US" b="1" dirty="0" smtClean="0"/>
              <a:t>56162</a:t>
            </a:r>
            <a:r>
              <a:rPr lang="en-US" dirty="0" smtClean="0"/>
              <a:t> – Security Industry</a:t>
            </a:r>
          </a:p>
          <a:p>
            <a:r>
              <a:rPr lang="en-US" dirty="0" smtClean="0"/>
              <a:t>High profit to revenue</a:t>
            </a:r>
          </a:p>
          <a:p>
            <a:r>
              <a:rPr lang="en-US" dirty="0" smtClean="0"/>
              <a:t>New growth</a:t>
            </a:r>
          </a:p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5478" y="3367776"/>
            <a:ext cx="8638524" cy="213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58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56005"/>
          <a:stretch/>
        </p:blipFill>
        <p:spPr>
          <a:xfrm>
            <a:off x="477560" y="2478898"/>
            <a:ext cx="3662317" cy="363904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1516069"/>
            <a:ext cx="8370003" cy="1458374"/>
          </a:xfrm>
        </p:spPr>
        <p:txBody>
          <a:bodyPr/>
          <a:lstStyle/>
          <a:p>
            <a:r>
              <a:rPr lang="en-US" dirty="0" smtClean="0"/>
              <a:t>Recovering from 2008 financial crash</a:t>
            </a:r>
          </a:p>
          <a:p>
            <a:r>
              <a:rPr lang="en-US" dirty="0" smtClean="0"/>
              <a:t>Promising future revenue outlook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868" y="3128944"/>
            <a:ext cx="4887461" cy="248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26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825" y="1525864"/>
            <a:ext cx="8309804" cy="5090217"/>
          </a:xfrm>
        </p:spPr>
        <p:txBody>
          <a:bodyPr>
            <a:noAutofit/>
          </a:bodyPr>
          <a:lstStyle/>
          <a:p>
            <a:r>
              <a:rPr lang="en-US" sz="2800" dirty="0" smtClean="0"/>
              <a:t>First Year:</a:t>
            </a:r>
          </a:p>
          <a:p>
            <a:pPr lvl="1"/>
            <a:r>
              <a:rPr lang="en-US" sz="2400" dirty="0" smtClean="0"/>
              <a:t>1,500 banks and credit unions in Kansas</a:t>
            </a:r>
          </a:p>
          <a:p>
            <a:pPr lvl="1"/>
            <a:r>
              <a:rPr lang="en-US" sz="2400" dirty="0" smtClean="0"/>
              <a:t>50% market share + 10 units/branch</a:t>
            </a:r>
          </a:p>
          <a:p>
            <a:r>
              <a:rPr lang="en-US" sz="2800" dirty="0" smtClean="0"/>
              <a:t>Second Year:</a:t>
            </a:r>
          </a:p>
          <a:p>
            <a:pPr lvl="1"/>
            <a:r>
              <a:rPr lang="en-US" sz="2400" dirty="0" smtClean="0"/>
              <a:t>80% Kansas market share</a:t>
            </a:r>
          </a:p>
          <a:p>
            <a:pPr lvl="1"/>
            <a:r>
              <a:rPr lang="en-US" sz="2400" dirty="0" smtClean="0"/>
              <a:t>Colorado, Oklahoma, Missouri, Nebraska</a:t>
            </a:r>
          </a:p>
          <a:p>
            <a:r>
              <a:rPr lang="en-US" sz="2800" dirty="0" smtClean="0"/>
              <a:t>Third Year:</a:t>
            </a:r>
          </a:p>
          <a:p>
            <a:pPr lvl="1"/>
            <a:r>
              <a:rPr lang="en-US" sz="2400" dirty="0" smtClean="0"/>
              <a:t>Worldwide</a:t>
            </a:r>
          </a:p>
        </p:txBody>
      </p:sp>
    </p:spTree>
    <p:extLst>
      <p:ext uri="{BB962C8B-B14F-4D97-AF65-F5344CB8AC3E}">
        <p14:creationId xmlns:p14="http://schemas.microsoft.com/office/powerpoint/2010/main" val="2365224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1877" y="1466760"/>
            <a:ext cx="9843492" cy="5243133"/>
            <a:chOff x="346433" y="1545997"/>
            <a:chExt cx="7966751" cy="3625177"/>
          </a:xfrm>
        </p:grpSpPr>
        <p:sp>
          <p:nvSpPr>
            <p:cNvPr id="11" name="Freeform 10"/>
            <p:cNvSpPr/>
            <p:nvPr/>
          </p:nvSpPr>
          <p:spPr>
            <a:xfrm>
              <a:off x="346433" y="1545997"/>
              <a:ext cx="1852732" cy="1111639"/>
            </a:xfrm>
            <a:custGeom>
              <a:avLst/>
              <a:gdLst>
                <a:gd name="connsiteX0" fmla="*/ 0 w 1852732"/>
                <a:gd name="connsiteY0" fmla="*/ 0 h 1111639"/>
                <a:gd name="connsiteX1" fmla="*/ 1852732 w 1852732"/>
                <a:gd name="connsiteY1" fmla="*/ 0 h 1111639"/>
                <a:gd name="connsiteX2" fmla="*/ 1852732 w 1852732"/>
                <a:gd name="connsiteY2" fmla="*/ 1111639 h 1111639"/>
                <a:gd name="connsiteX3" fmla="*/ 0 w 1852732"/>
                <a:gd name="connsiteY3" fmla="*/ 1111639 h 1111639"/>
                <a:gd name="connsiteX4" fmla="*/ 0 w 1852732"/>
                <a:gd name="connsiteY4" fmla="*/ 0 h 111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2732" h="1111639">
                  <a:moveTo>
                    <a:pt x="0" y="0"/>
                  </a:moveTo>
                  <a:lnTo>
                    <a:pt x="1852732" y="0"/>
                  </a:lnTo>
                  <a:lnTo>
                    <a:pt x="1852732" y="1111639"/>
                  </a:lnTo>
                  <a:lnTo>
                    <a:pt x="0" y="11116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00" kern="12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2384440" y="1545997"/>
              <a:ext cx="1852732" cy="1111639"/>
            </a:xfrm>
            <a:custGeom>
              <a:avLst/>
              <a:gdLst>
                <a:gd name="connsiteX0" fmla="*/ 0 w 1852732"/>
                <a:gd name="connsiteY0" fmla="*/ 0 h 1111639"/>
                <a:gd name="connsiteX1" fmla="*/ 1852732 w 1852732"/>
                <a:gd name="connsiteY1" fmla="*/ 0 h 1111639"/>
                <a:gd name="connsiteX2" fmla="*/ 1852732 w 1852732"/>
                <a:gd name="connsiteY2" fmla="*/ 1111639 h 1111639"/>
                <a:gd name="connsiteX3" fmla="*/ 0 w 1852732"/>
                <a:gd name="connsiteY3" fmla="*/ 1111639 h 1111639"/>
                <a:gd name="connsiteX4" fmla="*/ 0 w 1852732"/>
                <a:gd name="connsiteY4" fmla="*/ 0 h 111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2732" h="1111639">
                  <a:moveTo>
                    <a:pt x="0" y="0"/>
                  </a:moveTo>
                  <a:lnTo>
                    <a:pt x="1852732" y="0"/>
                  </a:lnTo>
                  <a:lnTo>
                    <a:pt x="1852732" y="1111639"/>
                  </a:lnTo>
                  <a:lnTo>
                    <a:pt x="0" y="11116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56015"/>
                <a:satOff val="747"/>
                <a:lumOff val="691"/>
                <a:alphaOff val="0"/>
              </a:schemeClr>
            </a:fillRef>
            <a:effectRef idx="0">
              <a:schemeClr val="accent2">
                <a:hueOff val="-156015"/>
                <a:satOff val="747"/>
                <a:lumOff val="69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>
                  <a:solidFill>
                    <a:schemeClr val="bg2">
                      <a:lumMod val="25000"/>
                    </a:schemeClr>
                  </a:solidFill>
                </a:rPr>
                <a:t>Strengths</a:t>
              </a:r>
              <a:endParaRPr lang="en-US" sz="2500" kern="12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422446" y="1545997"/>
              <a:ext cx="1852732" cy="1111639"/>
            </a:xfrm>
            <a:custGeom>
              <a:avLst/>
              <a:gdLst>
                <a:gd name="connsiteX0" fmla="*/ 0 w 1852732"/>
                <a:gd name="connsiteY0" fmla="*/ 0 h 1111639"/>
                <a:gd name="connsiteX1" fmla="*/ 1852732 w 1852732"/>
                <a:gd name="connsiteY1" fmla="*/ 0 h 1111639"/>
                <a:gd name="connsiteX2" fmla="*/ 1852732 w 1852732"/>
                <a:gd name="connsiteY2" fmla="*/ 1111639 h 1111639"/>
                <a:gd name="connsiteX3" fmla="*/ 0 w 1852732"/>
                <a:gd name="connsiteY3" fmla="*/ 1111639 h 1111639"/>
                <a:gd name="connsiteX4" fmla="*/ 0 w 1852732"/>
                <a:gd name="connsiteY4" fmla="*/ 0 h 111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2732" h="1111639">
                  <a:moveTo>
                    <a:pt x="0" y="0"/>
                  </a:moveTo>
                  <a:lnTo>
                    <a:pt x="1852732" y="0"/>
                  </a:lnTo>
                  <a:lnTo>
                    <a:pt x="1852732" y="1111639"/>
                  </a:lnTo>
                  <a:lnTo>
                    <a:pt x="0" y="11116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312030"/>
                <a:satOff val="1495"/>
                <a:lumOff val="1383"/>
                <a:alphaOff val="0"/>
              </a:schemeClr>
            </a:fillRef>
            <a:effectRef idx="0">
              <a:schemeClr val="accent2">
                <a:hueOff val="-312030"/>
                <a:satOff val="1495"/>
                <a:lumOff val="13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>
                  <a:solidFill>
                    <a:schemeClr val="bg2">
                      <a:lumMod val="25000"/>
                    </a:schemeClr>
                  </a:solidFill>
                </a:rPr>
                <a:t>Weaknesses</a:t>
              </a:r>
              <a:endParaRPr lang="en-US" sz="2500" kern="12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460452" y="1545997"/>
              <a:ext cx="1852732" cy="1111639"/>
            </a:xfrm>
            <a:custGeom>
              <a:avLst/>
              <a:gdLst>
                <a:gd name="connsiteX0" fmla="*/ 0 w 1852732"/>
                <a:gd name="connsiteY0" fmla="*/ 0 h 1111639"/>
                <a:gd name="connsiteX1" fmla="*/ 1852732 w 1852732"/>
                <a:gd name="connsiteY1" fmla="*/ 0 h 1111639"/>
                <a:gd name="connsiteX2" fmla="*/ 1852732 w 1852732"/>
                <a:gd name="connsiteY2" fmla="*/ 1111639 h 1111639"/>
                <a:gd name="connsiteX3" fmla="*/ 0 w 1852732"/>
                <a:gd name="connsiteY3" fmla="*/ 1111639 h 1111639"/>
                <a:gd name="connsiteX4" fmla="*/ 0 w 1852732"/>
                <a:gd name="connsiteY4" fmla="*/ 0 h 111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2732" h="1111639">
                  <a:moveTo>
                    <a:pt x="0" y="0"/>
                  </a:moveTo>
                  <a:lnTo>
                    <a:pt x="1852732" y="0"/>
                  </a:lnTo>
                  <a:lnTo>
                    <a:pt x="1852732" y="1111639"/>
                  </a:lnTo>
                  <a:lnTo>
                    <a:pt x="0" y="11116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468045"/>
                <a:satOff val="2242"/>
                <a:lumOff val="2074"/>
                <a:alphaOff val="0"/>
              </a:schemeClr>
            </a:fillRef>
            <a:effectRef idx="0">
              <a:schemeClr val="accent2">
                <a:hueOff val="-468045"/>
                <a:satOff val="2242"/>
                <a:lumOff val="207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err="1" smtClean="0">
                  <a:solidFill>
                    <a:schemeClr val="bg2">
                      <a:lumMod val="25000"/>
                    </a:schemeClr>
                  </a:solidFill>
                </a:rPr>
                <a:t>ProxLock</a:t>
              </a:r>
              <a:endParaRPr lang="en-US" sz="2500" kern="12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46433" y="2802767"/>
              <a:ext cx="1852732" cy="1111639"/>
            </a:xfrm>
            <a:custGeom>
              <a:avLst/>
              <a:gdLst>
                <a:gd name="connsiteX0" fmla="*/ 0 w 1852732"/>
                <a:gd name="connsiteY0" fmla="*/ 0 h 1111639"/>
                <a:gd name="connsiteX1" fmla="*/ 1852732 w 1852732"/>
                <a:gd name="connsiteY1" fmla="*/ 0 h 1111639"/>
                <a:gd name="connsiteX2" fmla="*/ 1852732 w 1852732"/>
                <a:gd name="connsiteY2" fmla="*/ 1111639 h 1111639"/>
                <a:gd name="connsiteX3" fmla="*/ 0 w 1852732"/>
                <a:gd name="connsiteY3" fmla="*/ 1111639 h 1111639"/>
                <a:gd name="connsiteX4" fmla="*/ 0 w 1852732"/>
                <a:gd name="connsiteY4" fmla="*/ 0 h 111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2732" h="1111639">
                  <a:moveTo>
                    <a:pt x="0" y="0"/>
                  </a:moveTo>
                  <a:lnTo>
                    <a:pt x="1852732" y="0"/>
                  </a:lnTo>
                  <a:lnTo>
                    <a:pt x="1852732" y="1111639"/>
                  </a:lnTo>
                  <a:lnTo>
                    <a:pt x="0" y="11116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560151"/>
                <a:satOff val="7474"/>
                <a:lumOff val="6914"/>
                <a:alphaOff val="0"/>
              </a:schemeClr>
            </a:fillRef>
            <a:effectRef idx="0">
              <a:schemeClr val="accent2">
                <a:hueOff val="-1560151"/>
                <a:satOff val="7474"/>
                <a:lumOff val="69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dirty="0" err="1" smtClean="0">
                  <a:solidFill>
                    <a:schemeClr val="bg2">
                      <a:lumMod val="25000"/>
                    </a:schemeClr>
                  </a:solidFill>
                </a:rPr>
                <a:t>RFIdeas</a:t>
              </a:r>
              <a:endParaRPr lang="en-US" sz="2500" kern="12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2384440" y="2802766"/>
              <a:ext cx="1852732" cy="1111639"/>
            </a:xfrm>
            <a:custGeom>
              <a:avLst/>
              <a:gdLst>
                <a:gd name="connsiteX0" fmla="*/ 0 w 1852732"/>
                <a:gd name="connsiteY0" fmla="*/ 0 h 1111639"/>
                <a:gd name="connsiteX1" fmla="*/ 1852732 w 1852732"/>
                <a:gd name="connsiteY1" fmla="*/ 0 h 1111639"/>
                <a:gd name="connsiteX2" fmla="*/ 1852732 w 1852732"/>
                <a:gd name="connsiteY2" fmla="*/ 1111639 h 1111639"/>
                <a:gd name="connsiteX3" fmla="*/ 0 w 1852732"/>
                <a:gd name="connsiteY3" fmla="*/ 1111639 h 1111639"/>
                <a:gd name="connsiteX4" fmla="*/ 0 w 1852732"/>
                <a:gd name="connsiteY4" fmla="*/ 0 h 111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2732" h="1111639">
                  <a:moveTo>
                    <a:pt x="0" y="0"/>
                  </a:moveTo>
                  <a:lnTo>
                    <a:pt x="1852732" y="0"/>
                  </a:lnTo>
                  <a:lnTo>
                    <a:pt x="1852732" y="1111639"/>
                  </a:lnTo>
                  <a:lnTo>
                    <a:pt x="0" y="11116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716166"/>
                <a:satOff val="8221"/>
                <a:lumOff val="7606"/>
                <a:alphaOff val="0"/>
              </a:schemeClr>
            </a:fillRef>
            <a:effectRef idx="0">
              <a:schemeClr val="accent2">
                <a:hueOff val="-1716166"/>
                <a:satOff val="8221"/>
                <a:lumOff val="76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285750" lvl="0" indent="-28575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Char char="•"/>
              </a:pPr>
              <a:r>
                <a:rPr lang="en-US" sz="1600" kern="1200" dirty="0" smtClean="0">
                  <a:solidFill>
                    <a:schemeClr val="bg2">
                      <a:lumMod val="25000"/>
                    </a:schemeClr>
                  </a:solidFill>
                </a:rPr>
                <a:t>Compatible with existing card systems</a:t>
              </a:r>
              <a:endParaRPr lang="en-US" sz="1600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pPr marL="285750" lvl="0" indent="-28575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Char char="•"/>
              </a:pPr>
              <a:r>
                <a:rPr lang="en-US" sz="1600" dirty="0" smtClean="0">
                  <a:solidFill>
                    <a:schemeClr val="bg2">
                      <a:lumMod val="25000"/>
                    </a:schemeClr>
                  </a:solidFill>
                </a:rPr>
                <a:t>Wide range of accessories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4422446" y="2802766"/>
              <a:ext cx="1852732" cy="1111639"/>
            </a:xfrm>
            <a:custGeom>
              <a:avLst/>
              <a:gdLst>
                <a:gd name="connsiteX0" fmla="*/ 0 w 1852732"/>
                <a:gd name="connsiteY0" fmla="*/ 0 h 1111639"/>
                <a:gd name="connsiteX1" fmla="*/ 1852732 w 1852732"/>
                <a:gd name="connsiteY1" fmla="*/ 0 h 1111639"/>
                <a:gd name="connsiteX2" fmla="*/ 1852732 w 1852732"/>
                <a:gd name="connsiteY2" fmla="*/ 1111639 h 1111639"/>
                <a:gd name="connsiteX3" fmla="*/ 0 w 1852732"/>
                <a:gd name="connsiteY3" fmla="*/ 1111639 h 1111639"/>
                <a:gd name="connsiteX4" fmla="*/ 0 w 1852732"/>
                <a:gd name="connsiteY4" fmla="*/ 0 h 111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2732" h="1111639">
                  <a:moveTo>
                    <a:pt x="0" y="0"/>
                  </a:moveTo>
                  <a:lnTo>
                    <a:pt x="1852732" y="0"/>
                  </a:lnTo>
                  <a:lnTo>
                    <a:pt x="1852732" y="1111639"/>
                  </a:lnTo>
                  <a:lnTo>
                    <a:pt x="0" y="11116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872181"/>
                <a:satOff val="8968"/>
                <a:lumOff val="8297"/>
                <a:alphaOff val="0"/>
              </a:schemeClr>
            </a:fillRef>
            <a:effectRef idx="0">
              <a:schemeClr val="accent2">
                <a:hueOff val="-1872181"/>
                <a:satOff val="8968"/>
                <a:lumOff val="829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285750" lvl="0" indent="-28575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Char char="•"/>
              </a:pPr>
              <a:r>
                <a:rPr lang="en-US" sz="1600" kern="1200" dirty="0" smtClean="0">
                  <a:solidFill>
                    <a:schemeClr val="bg2">
                      <a:lumMod val="25000"/>
                    </a:schemeClr>
                  </a:solidFill>
                </a:rPr>
                <a:t>Complicated</a:t>
              </a:r>
            </a:p>
            <a:p>
              <a:pPr marL="285750" lvl="0" indent="-28575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Char char="•"/>
              </a:pPr>
              <a:r>
                <a:rPr lang="en-US" sz="1600" kern="1200" dirty="0" smtClean="0">
                  <a:solidFill>
                    <a:schemeClr val="bg2">
                      <a:lumMod val="25000"/>
                    </a:schemeClr>
                  </a:solidFill>
                </a:rPr>
                <a:t>Expensive</a:t>
              </a:r>
              <a:endParaRPr lang="en-US" sz="1600" kern="12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6460452" y="2802766"/>
              <a:ext cx="1852732" cy="1111639"/>
            </a:xfrm>
            <a:custGeom>
              <a:avLst/>
              <a:gdLst>
                <a:gd name="connsiteX0" fmla="*/ 0 w 1852732"/>
                <a:gd name="connsiteY0" fmla="*/ 0 h 1111639"/>
                <a:gd name="connsiteX1" fmla="*/ 1852732 w 1852732"/>
                <a:gd name="connsiteY1" fmla="*/ 0 h 1111639"/>
                <a:gd name="connsiteX2" fmla="*/ 1852732 w 1852732"/>
                <a:gd name="connsiteY2" fmla="*/ 1111639 h 1111639"/>
                <a:gd name="connsiteX3" fmla="*/ 0 w 1852732"/>
                <a:gd name="connsiteY3" fmla="*/ 1111639 h 1111639"/>
                <a:gd name="connsiteX4" fmla="*/ 0 w 1852732"/>
                <a:gd name="connsiteY4" fmla="*/ 0 h 111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2732" h="1111639">
                  <a:moveTo>
                    <a:pt x="0" y="0"/>
                  </a:moveTo>
                  <a:lnTo>
                    <a:pt x="1852732" y="0"/>
                  </a:lnTo>
                  <a:lnTo>
                    <a:pt x="1852732" y="1111639"/>
                  </a:lnTo>
                  <a:lnTo>
                    <a:pt x="0" y="11116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2028196"/>
                <a:satOff val="9716"/>
                <a:lumOff val="8988"/>
                <a:alphaOff val="0"/>
              </a:schemeClr>
            </a:fillRef>
            <a:effectRef idx="0">
              <a:schemeClr val="accent2">
                <a:hueOff val="-2028196"/>
                <a:satOff val="9716"/>
                <a:lumOff val="89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285750" lvl="0" indent="-28575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Char char="•"/>
              </a:pPr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</a:rPr>
                <a:t>A</a:t>
              </a:r>
              <a:r>
                <a:rPr lang="en-US" sz="1600" kern="1200" dirty="0" smtClean="0">
                  <a:solidFill>
                    <a:schemeClr val="bg2">
                      <a:lumMod val="25000"/>
                    </a:schemeClr>
                  </a:solidFill>
                </a:rPr>
                <a:t>ffordable </a:t>
              </a:r>
            </a:p>
            <a:p>
              <a:pPr marL="285750" lvl="0" indent="-28575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Char char="•"/>
              </a:pPr>
              <a:r>
                <a:rPr lang="en-US" sz="1600" kern="1200" dirty="0" smtClean="0">
                  <a:solidFill>
                    <a:schemeClr val="bg2">
                      <a:lumMod val="25000"/>
                    </a:schemeClr>
                  </a:solidFill>
                </a:rPr>
                <a:t>Simple </a:t>
              </a:r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</a:rPr>
                <a:t>D</a:t>
              </a:r>
              <a:r>
                <a:rPr lang="en-US" sz="1600" kern="1200" dirty="0" smtClean="0">
                  <a:solidFill>
                    <a:schemeClr val="bg2">
                      <a:lumMod val="25000"/>
                    </a:schemeClr>
                  </a:solidFill>
                </a:rPr>
                <a:t>esign </a:t>
              </a:r>
            </a:p>
            <a:p>
              <a:pPr marL="285750" lvl="0" indent="-28575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Char char="•"/>
              </a:pPr>
              <a:r>
                <a:rPr lang="en-US" sz="1600" kern="1200" dirty="0" smtClean="0">
                  <a:solidFill>
                    <a:schemeClr val="bg2">
                      <a:lumMod val="25000"/>
                    </a:schemeClr>
                  </a:solidFill>
                </a:rPr>
                <a:t>User-Friendly Software</a:t>
              </a:r>
              <a:endParaRPr lang="en-US" sz="1600" kern="12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346433" y="4059535"/>
              <a:ext cx="1852732" cy="1111639"/>
            </a:xfrm>
            <a:custGeom>
              <a:avLst/>
              <a:gdLst>
                <a:gd name="connsiteX0" fmla="*/ 0 w 1852732"/>
                <a:gd name="connsiteY0" fmla="*/ 0 h 1111639"/>
                <a:gd name="connsiteX1" fmla="*/ 1852732 w 1852732"/>
                <a:gd name="connsiteY1" fmla="*/ 0 h 1111639"/>
                <a:gd name="connsiteX2" fmla="*/ 1852732 w 1852732"/>
                <a:gd name="connsiteY2" fmla="*/ 1111639 h 1111639"/>
                <a:gd name="connsiteX3" fmla="*/ 0 w 1852732"/>
                <a:gd name="connsiteY3" fmla="*/ 1111639 h 1111639"/>
                <a:gd name="connsiteX4" fmla="*/ 0 w 1852732"/>
                <a:gd name="connsiteY4" fmla="*/ 0 h 111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2732" h="1111639">
                  <a:moveTo>
                    <a:pt x="0" y="0"/>
                  </a:moveTo>
                  <a:lnTo>
                    <a:pt x="1852732" y="0"/>
                  </a:lnTo>
                  <a:lnTo>
                    <a:pt x="1852732" y="1111639"/>
                  </a:lnTo>
                  <a:lnTo>
                    <a:pt x="0" y="11116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2340226"/>
                <a:satOff val="11211"/>
                <a:lumOff val="10371"/>
                <a:alphaOff val="0"/>
              </a:schemeClr>
            </a:fillRef>
            <a:effectRef idx="0">
              <a:schemeClr val="accent2">
                <a:hueOff val="-2340226"/>
                <a:satOff val="11211"/>
                <a:lumOff val="1037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err="1" smtClean="0">
                  <a:solidFill>
                    <a:schemeClr val="bg2">
                      <a:lumMod val="25000"/>
                    </a:schemeClr>
                  </a:solidFill>
                </a:rPr>
                <a:t>XyLoc</a:t>
              </a:r>
              <a:endParaRPr lang="en-US" sz="2500" kern="12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2384440" y="4059535"/>
              <a:ext cx="1852732" cy="1111639"/>
            </a:xfrm>
            <a:custGeom>
              <a:avLst/>
              <a:gdLst>
                <a:gd name="connsiteX0" fmla="*/ 0 w 1852732"/>
                <a:gd name="connsiteY0" fmla="*/ 0 h 1111639"/>
                <a:gd name="connsiteX1" fmla="*/ 1852732 w 1852732"/>
                <a:gd name="connsiteY1" fmla="*/ 0 h 1111639"/>
                <a:gd name="connsiteX2" fmla="*/ 1852732 w 1852732"/>
                <a:gd name="connsiteY2" fmla="*/ 1111639 h 1111639"/>
                <a:gd name="connsiteX3" fmla="*/ 0 w 1852732"/>
                <a:gd name="connsiteY3" fmla="*/ 1111639 h 1111639"/>
                <a:gd name="connsiteX4" fmla="*/ 0 w 1852732"/>
                <a:gd name="connsiteY4" fmla="*/ 0 h 111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2732" h="1111639">
                  <a:moveTo>
                    <a:pt x="0" y="0"/>
                  </a:moveTo>
                  <a:lnTo>
                    <a:pt x="1852732" y="0"/>
                  </a:lnTo>
                  <a:lnTo>
                    <a:pt x="1852732" y="1111639"/>
                  </a:lnTo>
                  <a:lnTo>
                    <a:pt x="0" y="11116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2496241"/>
                <a:satOff val="11958"/>
                <a:lumOff val="11063"/>
                <a:alphaOff val="0"/>
              </a:schemeClr>
            </a:fillRef>
            <a:effectRef idx="0">
              <a:schemeClr val="accent2">
                <a:hueOff val="-2496241"/>
                <a:satOff val="11958"/>
                <a:lumOff val="1106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285750" lvl="0" indent="-28575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Char char="•"/>
              </a:pPr>
              <a:r>
                <a:rPr lang="en-US" sz="1600" kern="1200" dirty="0" smtClean="0">
                  <a:solidFill>
                    <a:schemeClr val="bg2">
                      <a:lumMod val="25000"/>
                    </a:schemeClr>
                  </a:solidFill>
                </a:rPr>
                <a:t>Simple</a:t>
              </a:r>
            </a:p>
            <a:p>
              <a:pPr marL="285750" lvl="0" indent="-28575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Char char="•"/>
              </a:pPr>
              <a:r>
                <a:rPr lang="en-US" sz="1600" kern="1200" dirty="0" smtClean="0">
                  <a:solidFill>
                    <a:schemeClr val="bg2">
                      <a:lumMod val="25000"/>
                    </a:schemeClr>
                  </a:solidFill>
                </a:rPr>
                <a:t>Affordable</a:t>
              </a:r>
              <a:endParaRPr lang="en-US" sz="1600" kern="12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4422446" y="4059535"/>
              <a:ext cx="1852732" cy="1111639"/>
            </a:xfrm>
            <a:custGeom>
              <a:avLst/>
              <a:gdLst>
                <a:gd name="connsiteX0" fmla="*/ 0 w 1852732"/>
                <a:gd name="connsiteY0" fmla="*/ 0 h 1111639"/>
                <a:gd name="connsiteX1" fmla="*/ 1852732 w 1852732"/>
                <a:gd name="connsiteY1" fmla="*/ 0 h 1111639"/>
                <a:gd name="connsiteX2" fmla="*/ 1852732 w 1852732"/>
                <a:gd name="connsiteY2" fmla="*/ 1111639 h 1111639"/>
                <a:gd name="connsiteX3" fmla="*/ 0 w 1852732"/>
                <a:gd name="connsiteY3" fmla="*/ 1111639 h 1111639"/>
                <a:gd name="connsiteX4" fmla="*/ 0 w 1852732"/>
                <a:gd name="connsiteY4" fmla="*/ 0 h 111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2732" h="1111639">
                  <a:moveTo>
                    <a:pt x="0" y="0"/>
                  </a:moveTo>
                  <a:lnTo>
                    <a:pt x="1852732" y="0"/>
                  </a:lnTo>
                  <a:lnTo>
                    <a:pt x="1852732" y="1111639"/>
                  </a:lnTo>
                  <a:lnTo>
                    <a:pt x="0" y="11116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2652256"/>
                <a:satOff val="12705"/>
                <a:lumOff val="11754"/>
                <a:alphaOff val="0"/>
              </a:schemeClr>
            </a:fillRef>
            <a:effectRef idx="0">
              <a:schemeClr val="accent2">
                <a:hueOff val="-2652256"/>
                <a:satOff val="12705"/>
                <a:lumOff val="1175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285750" lvl="0" indent="-28575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Char char="•"/>
              </a:pPr>
              <a:r>
                <a:rPr lang="en-US" sz="1600" dirty="0" smtClean="0">
                  <a:solidFill>
                    <a:schemeClr val="bg2">
                      <a:lumMod val="25000"/>
                    </a:schemeClr>
                  </a:solidFill>
                </a:rPr>
                <a:t>By Quote Only </a:t>
              </a:r>
            </a:p>
            <a:p>
              <a:pPr marL="285750" lvl="0" indent="-28575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Char char="•"/>
              </a:pPr>
              <a:r>
                <a:rPr lang="en-US" sz="1600" dirty="0" smtClean="0">
                  <a:solidFill>
                    <a:schemeClr val="bg2">
                      <a:lumMod val="25000"/>
                    </a:schemeClr>
                  </a:solidFill>
                </a:rPr>
                <a:t>Bulky</a:t>
              </a:r>
            </a:p>
            <a:p>
              <a:pPr marL="285750" lvl="0" indent="-28575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Char char="•"/>
              </a:pPr>
              <a:r>
                <a:rPr lang="en-US" sz="1600" dirty="0" smtClean="0">
                  <a:solidFill>
                    <a:schemeClr val="bg2">
                      <a:lumMod val="25000"/>
                    </a:schemeClr>
                  </a:solidFill>
                </a:rPr>
                <a:t>Batteries</a:t>
              </a:r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sz="1600" dirty="0" smtClean="0">
                  <a:solidFill>
                    <a:schemeClr val="bg2">
                      <a:lumMod val="25000"/>
                    </a:schemeClr>
                  </a:solidFill>
                </a:rPr>
                <a:t>Required</a:t>
              </a:r>
              <a:endParaRPr lang="en-US" sz="1600" kern="12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6460452" y="4059535"/>
              <a:ext cx="1852732" cy="1111639"/>
            </a:xfrm>
            <a:custGeom>
              <a:avLst/>
              <a:gdLst>
                <a:gd name="connsiteX0" fmla="*/ 0 w 1852732"/>
                <a:gd name="connsiteY0" fmla="*/ 0 h 1111639"/>
                <a:gd name="connsiteX1" fmla="*/ 1852732 w 1852732"/>
                <a:gd name="connsiteY1" fmla="*/ 0 h 1111639"/>
                <a:gd name="connsiteX2" fmla="*/ 1852732 w 1852732"/>
                <a:gd name="connsiteY2" fmla="*/ 1111639 h 1111639"/>
                <a:gd name="connsiteX3" fmla="*/ 0 w 1852732"/>
                <a:gd name="connsiteY3" fmla="*/ 1111639 h 1111639"/>
                <a:gd name="connsiteX4" fmla="*/ 0 w 1852732"/>
                <a:gd name="connsiteY4" fmla="*/ 0 h 111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2732" h="1111639">
                  <a:moveTo>
                    <a:pt x="0" y="0"/>
                  </a:moveTo>
                  <a:lnTo>
                    <a:pt x="1852732" y="0"/>
                  </a:lnTo>
                  <a:lnTo>
                    <a:pt x="1852732" y="1111639"/>
                  </a:lnTo>
                  <a:lnTo>
                    <a:pt x="0" y="11116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2808271"/>
                <a:satOff val="13453"/>
                <a:lumOff val="12446"/>
                <a:alphaOff val="0"/>
              </a:schemeClr>
            </a:fillRef>
            <a:effectRef idx="0">
              <a:schemeClr val="accent2">
                <a:hueOff val="-2808271"/>
                <a:satOff val="13453"/>
                <a:lumOff val="1244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285750" lvl="0" indent="-28575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Char char="•"/>
              </a:pPr>
              <a:r>
                <a:rPr lang="en-US" sz="1600" dirty="0" smtClean="0">
                  <a:solidFill>
                    <a:schemeClr val="bg2">
                      <a:lumMod val="25000"/>
                    </a:schemeClr>
                  </a:solidFill>
                </a:rPr>
                <a:t>Direct </a:t>
              </a:r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</a:rPr>
                <a:t>S</a:t>
              </a:r>
              <a:r>
                <a:rPr lang="en-US" sz="1600" dirty="0" smtClean="0">
                  <a:solidFill>
                    <a:schemeClr val="bg2">
                      <a:lumMod val="25000"/>
                    </a:schemeClr>
                  </a:solidFill>
                </a:rPr>
                <a:t>ales</a:t>
              </a:r>
            </a:p>
            <a:p>
              <a:pPr marL="285750" lvl="0" indent="-28575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Char char="•"/>
              </a:pPr>
              <a:r>
                <a:rPr lang="en-US" sz="1600" dirty="0" smtClean="0">
                  <a:solidFill>
                    <a:schemeClr val="bg2">
                      <a:lumMod val="25000"/>
                    </a:schemeClr>
                  </a:solidFill>
                </a:rPr>
                <a:t>Compact Design </a:t>
              </a:r>
            </a:p>
            <a:p>
              <a:pPr marL="285750" lvl="0" indent="-28575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Char char="•"/>
              </a:pPr>
              <a:r>
                <a:rPr lang="en-US" sz="1600" dirty="0" smtClean="0">
                  <a:solidFill>
                    <a:schemeClr val="bg2">
                      <a:lumMod val="25000"/>
                    </a:schemeClr>
                  </a:solidFill>
                </a:rPr>
                <a:t>No Batteries </a:t>
              </a:r>
              <a:r>
                <a:rPr lang="en-US" sz="1600" dirty="0" err="1" smtClean="0">
                  <a:solidFill>
                    <a:schemeClr val="bg2">
                      <a:lumMod val="25000"/>
                    </a:schemeClr>
                  </a:solidFill>
                </a:rPr>
                <a:t>Requied</a:t>
              </a:r>
              <a:endParaRPr lang="en-US" sz="1600" kern="12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4222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Marketing Plan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7334" y="1680553"/>
            <a:ext cx="8994700" cy="4600819"/>
          </a:xfrm>
        </p:spPr>
        <p:txBody>
          <a:bodyPr>
            <a:noAutofit/>
          </a:bodyPr>
          <a:lstStyle/>
          <a:p>
            <a:r>
              <a:rPr lang="en-US" sz="2800" dirty="0" smtClean="0"/>
              <a:t>Marketing Message - “Low </a:t>
            </a:r>
            <a:r>
              <a:rPr lang="en-US" sz="2800" dirty="0"/>
              <a:t>cost effective solutions that </a:t>
            </a:r>
            <a:r>
              <a:rPr lang="en-US" sz="2800" dirty="0" smtClean="0"/>
              <a:t>saves </a:t>
            </a:r>
            <a:r>
              <a:rPr lang="en-US" sz="2800" dirty="0"/>
              <a:t>you time and money!”</a:t>
            </a:r>
          </a:p>
          <a:p>
            <a:r>
              <a:rPr lang="en-US" sz="2800" dirty="0" smtClean="0"/>
              <a:t>Direct Sales</a:t>
            </a:r>
          </a:p>
          <a:p>
            <a:pPr lvl="1"/>
            <a:r>
              <a:rPr lang="en-US" sz="2400" dirty="0" smtClean="0"/>
              <a:t>Trade shows</a:t>
            </a:r>
          </a:p>
          <a:p>
            <a:pPr lvl="1"/>
            <a:r>
              <a:rPr lang="en-US" sz="2400" dirty="0" smtClean="0"/>
              <a:t>Cold calls</a:t>
            </a:r>
          </a:p>
          <a:p>
            <a:pPr lvl="1"/>
            <a:r>
              <a:rPr lang="en-US" sz="2400" dirty="0" smtClean="0"/>
              <a:t>Finance industry journals</a:t>
            </a:r>
          </a:p>
          <a:p>
            <a:pPr lvl="1"/>
            <a:r>
              <a:rPr lang="en-US" sz="2400" dirty="0" smtClean="0"/>
              <a:t>Personal sales</a:t>
            </a:r>
          </a:p>
          <a:p>
            <a:pPr lvl="1"/>
            <a:r>
              <a:rPr lang="en-US" sz="2400" dirty="0" smtClean="0"/>
              <a:t>Website/web-store</a:t>
            </a:r>
            <a:endParaRPr lang="en-US" sz="2400" dirty="0"/>
          </a:p>
          <a:p>
            <a:pPr lvl="1"/>
            <a:r>
              <a:rPr lang="en-US" sz="2400" dirty="0" smtClean="0"/>
              <a:t>Direct mail</a:t>
            </a:r>
          </a:p>
          <a:p>
            <a:pPr lvl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04255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Management Team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483" y="1925392"/>
            <a:ext cx="9270440" cy="4932608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Collin Shores </a:t>
            </a:r>
            <a:r>
              <a:rPr lang="en-US" sz="2400" dirty="0" smtClean="0"/>
              <a:t>– </a:t>
            </a:r>
            <a:r>
              <a:rPr lang="en-US" sz="2400" dirty="0" err="1" smtClean="0"/>
              <a:t>CoFounder</a:t>
            </a:r>
            <a:r>
              <a:rPr lang="en-US" sz="2400" dirty="0" smtClean="0"/>
              <a:t>/CFO. BS in Business Administration Majors: Management Information Systems, Entrepreneurship with an Emphasis in Real </a:t>
            </a:r>
            <a:r>
              <a:rPr lang="en-US" sz="2400" dirty="0" smtClean="0"/>
              <a:t>Estate</a:t>
            </a:r>
            <a:endParaRPr lang="en-US" sz="2400" dirty="0" smtClean="0"/>
          </a:p>
          <a:p>
            <a:r>
              <a:rPr lang="en-US" sz="2400" b="1" dirty="0" smtClean="0"/>
              <a:t>Ciara Thyfault </a:t>
            </a:r>
            <a:r>
              <a:rPr lang="en-US" sz="2400" dirty="0" smtClean="0"/>
              <a:t>– </a:t>
            </a:r>
            <a:r>
              <a:rPr lang="en-US" sz="2400" dirty="0" err="1" smtClean="0"/>
              <a:t>CoFounder</a:t>
            </a:r>
            <a:r>
              <a:rPr lang="en-US" sz="2400" dirty="0" smtClean="0"/>
              <a:t>/Director in Marketing. BS in Marketing with a Minor in </a:t>
            </a:r>
            <a:r>
              <a:rPr lang="en-US" sz="2400" dirty="0" smtClean="0"/>
              <a:t>Entrepreneurship</a:t>
            </a:r>
            <a:endParaRPr lang="en-US" sz="2400" dirty="0" smtClean="0"/>
          </a:p>
          <a:p>
            <a:r>
              <a:rPr lang="en-US" sz="2400" dirty="0" smtClean="0"/>
              <a:t>Research and Development Team:</a:t>
            </a:r>
          </a:p>
          <a:p>
            <a:pPr lvl="1"/>
            <a:r>
              <a:rPr lang="en-US" sz="2400" b="1" dirty="0" err="1" smtClean="0"/>
              <a:t>Adjete</a:t>
            </a:r>
            <a:r>
              <a:rPr lang="en-US" sz="2400" b="1" dirty="0" smtClean="0"/>
              <a:t> Mensah </a:t>
            </a:r>
            <a:r>
              <a:rPr lang="en-US" sz="2400" dirty="0" smtClean="0"/>
              <a:t>– BS in Computer Science </a:t>
            </a:r>
            <a:r>
              <a:rPr lang="en-US" sz="2400" dirty="0" smtClean="0"/>
              <a:t>Engineering</a:t>
            </a:r>
            <a:endParaRPr lang="en-US" sz="2400" dirty="0" smtClean="0"/>
          </a:p>
          <a:p>
            <a:pPr lvl="1"/>
            <a:r>
              <a:rPr lang="en-US" sz="2400" b="1" dirty="0" err="1" smtClean="0"/>
              <a:t>Quisheng</a:t>
            </a:r>
            <a:r>
              <a:rPr lang="en-US" sz="2400" b="1" dirty="0" smtClean="0"/>
              <a:t> Ho</a:t>
            </a:r>
            <a:r>
              <a:rPr lang="en-US" sz="2400" dirty="0" smtClean="0"/>
              <a:t> –BS in Computer Software </a:t>
            </a:r>
            <a:r>
              <a:rPr lang="en-US" sz="2400" dirty="0" smtClean="0"/>
              <a:t>Engineering</a:t>
            </a:r>
            <a:endParaRPr lang="en-US" sz="2400" dirty="0" smtClean="0"/>
          </a:p>
          <a:p>
            <a:r>
              <a:rPr lang="en-US" sz="2600" b="1" dirty="0" smtClean="0"/>
              <a:t>Tim Collins </a:t>
            </a:r>
            <a:r>
              <a:rPr lang="en-US" sz="2600" dirty="0" smtClean="0"/>
              <a:t>– Advisor – IT Security Administrator at </a:t>
            </a:r>
            <a:r>
              <a:rPr lang="en-US" sz="2600" dirty="0" err="1" smtClean="0"/>
              <a:t>FlintHills</a:t>
            </a:r>
            <a:r>
              <a:rPr lang="en-US" sz="2600" dirty="0" smtClean="0"/>
              <a:t> </a:t>
            </a:r>
            <a:r>
              <a:rPr lang="en-US" sz="2600" dirty="0" smtClean="0"/>
              <a:t>Resources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03747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252</TotalTime>
  <Words>460</Words>
  <Application>Microsoft Office PowerPoint</Application>
  <PresentationFormat>Custom</PresentationFormat>
  <Paragraphs>106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Facet</vt:lpstr>
      <vt:lpstr>PowerPoint Presentation</vt:lpstr>
      <vt:lpstr>Problem</vt:lpstr>
      <vt:lpstr>Solution!</vt:lpstr>
      <vt:lpstr>Industry Analysis</vt:lpstr>
      <vt:lpstr>Cont…</vt:lpstr>
      <vt:lpstr>Target Market</vt:lpstr>
      <vt:lpstr>Competition</vt:lpstr>
      <vt:lpstr>Marketing Plan</vt:lpstr>
      <vt:lpstr>Management Team</vt:lpstr>
      <vt:lpstr>Financial Highlights</vt:lpstr>
      <vt:lpstr>Financial Highlights Cont.</vt:lpstr>
      <vt:lpstr>Financial Highlights Cont.</vt:lpstr>
      <vt:lpstr>Exit Plan</vt:lpstr>
      <vt:lpstr>Summary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Ciara Thyfault</dc:creator>
  <cp:lastModifiedBy>WSU</cp:lastModifiedBy>
  <cp:revision>19</cp:revision>
  <dcterms:created xsi:type="dcterms:W3CDTF">2014-04-21T17:50:39Z</dcterms:created>
  <dcterms:modified xsi:type="dcterms:W3CDTF">2014-04-22T22:07:27Z</dcterms:modified>
</cp:coreProperties>
</file>