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3"/>
  </p:notes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14" autoAdjust="0"/>
  </p:normalViewPr>
  <p:slideViewPr>
    <p:cSldViewPr>
      <p:cViewPr varScale="1">
        <p:scale>
          <a:sx n="96" d="100"/>
          <a:sy n="96" d="100"/>
        </p:scale>
        <p:origin x="-200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2012</a:t>
            </a:r>
            <a:endParaRPr lang="en-US" dirty="0"/>
          </a:p>
        </c:rich>
      </c:tx>
      <c:layout/>
      <c:overlay val="0"/>
    </c:title>
    <c:autoTitleDeleted val="0"/>
    <c:plotArea>
      <c:layout>
        <c:manualLayout>
          <c:layoutTarget val="inner"/>
          <c:xMode val="edge"/>
          <c:yMode val="edge"/>
          <c:x val="0.0457138612390433"/>
          <c:y val="0.193015939370251"/>
          <c:w val="0.727672955974843"/>
          <c:h val="0.649315957730985"/>
        </c:manualLayout>
      </c:layout>
      <c:pieChart>
        <c:varyColors val="1"/>
        <c:ser>
          <c:idx val="0"/>
          <c:order val="0"/>
          <c:dLbls>
            <c:dLblPos val="ctr"/>
            <c:showLegendKey val="0"/>
            <c:showVal val="1"/>
            <c:showCatName val="0"/>
            <c:showSerName val="0"/>
            <c:showPercent val="0"/>
            <c:showBubbleSize val="0"/>
            <c:showLeaderLines val="1"/>
          </c:dLbls>
          <c:cat>
            <c:strRef>
              <c:f>'[6b &amp; 47-51.xlsx]Sheet1'!$B$23:$B$33</c:f>
              <c:strCache>
                <c:ptCount val="11"/>
                <c:pt idx="0">
                  <c:v>21-25</c:v>
                </c:pt>
                <c:pt idx="1">
                  <c:v>26-30</c:v>
                </c:pt>
                <c:pt idx="2">
                  <c:v>31-35</c:v>
                </c:pt>
                <c:pt idx="3">
                  <c:v>36-40</c:v>
                </c:pt>
                <c:pt idx="4">
                  <c:v>41-45</c:v>
                </c:pt>
                <c:pt idx="5">
                  <c:v>46-50</c:v>
                </c:pt>
                <c:pt idx="6">
                  <c:v>51-55</c:v>
                </c:pt>
                <c:pt idx="7">
                  <c:v>56-60</c:v>
                </c:pt>
                <c:pt idx="8">
                  <c:v>61-65</c:v>
                </c:pt>
                <c:pt idx="9">
                  <c:v>66-70</c:v>
                </c:pt>
                <c:pt idx="10">
                  <c:v>71 or older</c:v>
                </c:pt>
              </c:strCache>
            </c:strRef>
          </c:cat>
          <c:val>
            <c:numRef>
              <c:f>'[6b &amp; 47-51.xlsx]Sheet1'!$J$23:$J$33</c:f>
              <c:numCache>
                <c:formatCode>###0</c:formatCode>
                <c:ptCount val="11"/>
                <c:pt idx="0">
                  <c:v>2.0</c:v>
                </c:pt>
                <c:pt idx="1">
                  <c:v>6.0</c:v>
                </c:pt>
                <c:pt idx="2">
                  <c:v>14.0</c:v>
                </c:pt>
                <c:pt idx="3">
                  <c:v>7.0</c:v>
                </c:pt>
                <c:pt idx="4">
                  <c:v>14.0</c:v>
                </c:pt>
                <c:pt idx="5">
                  <c:v>14.0</c:v>
                </c:pt>
                <c:pt idx="6">
                  <c:v>28.0</c:v>
                </c:pt>
                <c:pt idx="7">
                  <c:v>24.0</c:v>
                </c:pt>
                <c:pt idx="8">
                  <c:v>19.0</c:v>
                </c:pt>
                <c:pt idx="9">
                  <c:v>5.0</c:v>
                </c:pt>
                <c:pt idx="10">
                  <c:v>3.0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11972878390201"/>
          <c:y val="0.0792333770778653"/>
          <c:w val="0.171360454943132"/>
          <c:h val="0.86919546515019"/>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2013: Benefits </a:t>
            </a:r>
            <a:r>
              <a:rPr lang="en-US" dirty="0"/>
              <a:t>S</a:t>
            </a:r>
            <a:r>
              <a:rPr lang="en-US" dirty="0" smtClean="0"/>
              <a:t>omeone</a:t>
            </a:r>
            <a:r>
              <a:rPr lang="en-US" baseline="0" dirty="0" smtClean="0"/>
              <a:t> </a:t>
            </a:r>
            <a:r>
              <a:rPr lang="en-US" baseline="0" dirty="0"/>
              <a:t>I </a:t>
            </a:r>
            <a:r>
              <a:rPr lang="en-US" baseline="0" dirty="0" smtClean="0"/>
              <a:t>Know</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howLegendKey val="0"/>
            <c:showVal val="1"/>
            <c:showCatName val="0"/>
            <c:showSerName val="0"/>
            <c:showPercent val="0"/>
            <c:showBubbleSize val="0"/>
            <c:showLeaderLines val="0"/>
          </c:dLbls>
          <c:cat>
            <c:strRef>
              <c:f>'2013'!$D$13:$H$13</c:f>
              <c:strCache>
                <c:ptCount val="5"/>
                <c:pt idx="0">
                  <c:v>1 As a survivor</c:v>
                </c:pt>
                <c:pt idx="1">
                  <c:v>2 As a supporter of a survivor</c:v>
                </c:pt>
                <c:pt idx="2">
                  <c:v>3 To remember a loved one</c:v>
                </c:pt>
                <c:pt idx="3">
                  <c:v>4 As part of a sponsoring organization</c:v>
                </c:pt>
                <c:pt idx="4">
                  <c:v>7 As part of a group/team</c:v>
                </c:pt>
              </c:strCache>
            </c:strRef>
          </c:cat>
          <c:val>
            <c:numRef>
              <c:f>'2013'!$D$14:$H$14</c:f>
              <c:numCache>
                <c:formatCode>###0.0%</c:formatCode>
                <c:ptCount val="5"/>
                <c:pt idx="0">
                  <c:v>0.0833333333333333</c:v>
                </c:pt>
                <c:pt idx="1">
                  <c:v>0.416666666666667</c:v>
                </c:pt>
                <c:pt idx="2">
                  <c:v>0.0833333333333333</c:v>
                </c:pt>
                <c:pt idx="3">
                  <c:v>0.0833333333333333</c:v>
                </c:pt>
                <c:pt idx="4">
                  <c:v>0.333333333333333</c:v>
                </c:pt>
              </c:numCache>
            </c:numRef>
          </c:val>
        </c:ser>
        <c:dLbls>
          <c:showLegendKey val="0"/>
          <c:showVal val="0"/>
          <c:showCatName val="0"/>
          <c:showSerName val="0"/>
          <c:showPercent val="0"/>
          <c:showBubbleSize val="0"/>
        </c:dLbls>
        <c:gapWidth val="150"/>
        <c:shape val="box"/>
        <c:axId val="-2119253688"/>
        <c:axId val="-2119250712"/>
        <c:axId val="0"/>
      </c:bar3DChart>
      <c:catAx>
        <c:axId val="-2119253688"/>
        <c:scaling>
          <c:orientation val="minMax"/>
        </c:scaling>
        <c:delete val="0"/>
        <c:axPos val="b"/>
        <c:majorTickMark val="none"/>
        <c:minorTickMark val="none"/>
        <c:tickLblPos val="nextTo"/>
        <c:crossAx val="-2119250712"/>
        <c:crosses val="autoZero"/>
        <c:auto val="1"/>
        <c:lblAlgn val="ctr"/>
        <c:lblOffset val="100"/>
        <c:noMultiLvlLbl val="0"/>
      </c:catAx>
      <c:valAx>
        <c:axId val="-2119250712"/>
        <c:scaling>
          <c:orientation val="minMax"/>
        </c:scaling>
        <c:delete val="0"/>
        <c:axPos val="l"/>
        <c:majorGridlines/>
        <c:numFmt formatCode="###0.0%" sourceLinked="1"/>
        <c:majorTickMark val="none"/>
        <c:minorTickMark val="none"/>
        <c:tickLblPos val="nextTo"/>
        <c:crossAx val="-211925368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2012: Benefits Breast Cancer Research </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'2012'!$D$23:$J$23</c:f>
              <c:strCache>
                <c:ptCount val="7"/>
                <c:pt idx="0">
                  <c:v>1 As a survivor</c:v>
                </c:pt>
                <c:pt idx="1">
                  <c:v>2 As a supporter of a survivor</c:v>
                </c:pt>
                <c:pt idx="2">
                  <c:v>3 To remember a loved one</c:v>
                </c:pt>
                <c:pt idx="3">
                  <c:v>4 As part of a sponsoring organization</c:v>
                </c:pt>
                <c:pt idx="4">
                  <c:v>5 Just to run in a race</c:v>
                </c:pt>
                <c:pt idx="5">
                  <c:v>7 As part of a group/team</c:v>
                </c:pt>
                <c:pt idx="6">
                  <c:v>8 Other</c:v>
                </c:pt>
              </c:strCache>
            </c:strRef>
          </c:cat>
          <c:val>
            <c:numRef>
              <c:f>'2012'!$D$24:$J$24</c:f>
              <c:numCache>
                <c:formatCode>###0.0%</c:formatCode>
                <c:ptCount val="7"/>
                <c:pt idx="0">
                  <c:v>0.351063829787234</c:v>
                </c:pt>
                <c:pt idx="1">
                  <c:v>0.319148936170213</c:v>
                </c:pt>
                <c:pt idx="2">
                  <c:v>0.138297872340426</c:v>
                </c:pt>
                <c:pt idx="3">
                  <c:v>0.0106382978723404</c:v>
                </c:pt>
                <c:pt idx="4">
                  <c:v>0.0638297872340425</c:v>
                </c:pt>
                <c:pt idx="5">
                  <c:v>0.106382978723404</c:v>
                </c:pt>
                <c:pt idx="6">
                  <c:v>0.0106382978723404</c:v>
                </c:pt>
              </c:numCache>
            </c:numRef>
          </c:val>
        </c:ser>
        <c:dLbls>
          <c:showLegendKey val="0"/>
          <c:showVal val="1"/>
          <c:showCatName val="0"/>
          <c:showSerName val="0"/>
          <c:showPercent val="0"/>
          <c:showBubbleSize val="0"/>
        </c:dLbls>
        <c:gapWidth val="150"/>
        <c:shape val="box"/>
        <c:axId val="-2119461176"/>
        <c:axId val="-2119458200"/>
        <c:axId val="0"/>
      </c:bar3DChart>
      <c:catAx>
        <c:axId val="-2119461176"/>
        <c:scaling>
          <c:orientation val="minMax"/>
        </c:scaling>
        <c:delete val="0"/>
        <c:axPos val="b"/>
        <c:majorTickMark val="none"/>
        <c:minorTickMark val="none"/>
        <c:tickLblPos val="nextTo"/>
        <c:crossAx val="-2119458200"/>
        <c:crosses val="autoZero"/>
        <c:auto val="1"/>
        <c:lblAlgn val="ctr"/>
        <c:lblOffset val="100"/>
        <c:noMultiLvlLbl val="0"/>
      </c:catAx>
      <c:valAx>
        <c:axId val="-2119458200"/>
        <c:scaling>
          <c:orientation val="minMax"/>
        </c:scaling>
        <c:delete val="0"/>
        <c:axPos val="l"/>
        <c:majorGridlines/>
        <c:numFmt formatCode="###0.0%" sourceLinked="1"/>
        <c:majorTickMark val="none"/>
        <c:minorTickMark val="none"/>
        <c:tickLblPos val="nextTo"/>
        <c:crossAx val="-211946117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2013: Benefit Breast Cancer Research</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'2013'!$D$23:$J$23</c:f>
              <c:strCache>
                <c:ptCount val="7"/>
                <c:pt idx="0">
                  <c:v>1 As a survivor</c:v>
                </c:pt>
                <c:pt idx="1">
                  <c:v>2 As a supporter of a survivor</c:v>
                </c:pt>
                <c:pt idx="2">
                  <c:v>3 To remember a loved one</c:v>
                </c:pt>
                <c:pt idx="3">
                  <c:v>4 As part of a sponsoring organization</c:v>
                </c:pt>
                <c:pt idx="4">
                  <c:v>5 Just to run in a race</c:v>
                </c:pt>
                <c:pt idx="5">
                  <c:v>7 As part of a group/team</c:v>
                </c:pt>
                <c:pt idx="6">
                  <c:v>8 Other</c:v>
                </c:pt>
              </c:strCache>
            </c:strRef>
          </c:cat>
          <c:val>
            <c:numRef>
              <c:f>'2013'!$D$24:$J$24</c:f>
              <c:numCache>
                <c:formatCode>###0.0%</c:formatCode>
                <c:ptCount val="7"/>
                <c:pt idx="0">
                  <c:v>0.445652173913044</c:v>
                </c:pt>
                <c:pt idx="1">
                  <c:v>0.239130434782609</c:v>
                </c:pt>
                <c:pt idx="2">
                  <c:v>0.0978260869565217</c:v>
                </c:pt>
                <c:pt idx="3">
                  <c:v>0.0217391304347826</c:v>
                </c:pt>
                <c:pt idx="4">
                  <c:v>0.0760869565217391</c:v>
                </c:pt>
                <c:pt idx="5">
                  <c:v>0.0760869565217391</c:v>
                </c:pt>
                <c:pt idx="6">
                  <c:v>0.0434782608695652</c:v>
                </c:pt>
              </c:numCache>
            </c:numRef>
          </c:val>
        </c:ser>
        <c:dLbls>
          <c:showLegendKey val="0"/>
          <c:showVal val="1"/>
          <c:showCatName val="0"/>
          <c:showSerName val="0"/>
          <c:showPercent val="0"/>
          <c:showBubbleSize val="0"/>
        </c:dLbls>
        <c:gapWidth val="150"/>
        <c:shape val="box"/>
        <c:axId val="-2119309784"/>
        <c:axId val="-2119306808"/>
        <c:axId val="0"/>
      </c:bar3DChart>
      <c:catAx>
        <c:axId val="-2119309784"/>
        <c:scaling>
          <c:orientation val="minMax"/>
        </c:scaling>
        <c:delete val="0"/>
        <c:axPos val="b"/>
        <c:majorTickMark val="none"/>
        <c:minorTickMark val="none"/>
        <c:tickLblPos val="nextTo"/>
        <c:crossAx val="-2119306808"/>
        <c:crosses val="autoZero"/>
        <c:auto val="1"/>
        <c:lblAlgn val="ctr"/>
        <c:lblOffset val="100"/>
        <c:noMultiLvlLbl val="0"/>
      </c:catAx>
      <c:valAx>
        <c:axId val="-2119306808"/>
        <c:scaling>
          <c:orientation val="minMax"/>
        </c:scaling>
        <c:delete val="0"/>
        <c:axPos val="l"/>
        <c:majorGridlines/>
        <c:numFmt formatCode="###0.0%" sourceLinked="1"/>
        <c:majorTickMark val="none"/>
        <c:minorTickMark val="none"/>
        <c:tickLblPos val="nextTo"/>
        <c:crossAx val="-211930978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2012: Benefits </a:t>
            </a:r>
            <a:r>
              <a:rPr lang="en-US" dirty="0"/>
              <a:t>the </a:t>
            </a:r>
            <a:r>
              <a:rPr lang="en-US" dirty="0" smtClean="0"/>
              <a:t>Community</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'2012'!$D$33:$H$33</c:f>
              <c:strCache>
                <c:ptCount val="5"/>
                <c:pt idx="0">
                  <c:v>1 As a survivor</c:v>
                </c:pt>
                <c:pt idx="1">
                  <c:v>2 As a supporter of a survivor</c:v>
                </c:pt>
                <c:pt idx="2">
                  <c:v>4 As part of a sponsoring organization</c:v>
                </c:pt>
                <c:pt idx="3">
                  <c:v>5 Just to run in a race</c:v>
                </c:pt>
                <c:pt idx="4">
                  <c:v>7 As part of a group/team</c:v>
                </c:pt>
              </c:strCache>
            </c:strRef>
          </c:cat>
          <c:val>
            <c:numRef>
              <c:f>'2012'!$D$34:$H$34</c:f>
              <c:numCache>
                <c:formatCode>###0.0%</c:formatCode>
                <c:ptCount val="5"/>
                <c:pt idx="0">
                  <c:v>0.333333333333333</c:v>
                </c:pt>
                <c:pt idx="1">
                  <c:v>0.222222222222222</c:v>
                </c:pt>
                <c:pt idx="2">
                  <c:v>0.222222222222222</c:v>
                </c:pt>
                <c:pt idx="3">
                  <c:v>0.111111111111111</c:v>
                </c:pt>
                <c:pt idx="4">
                  <c:v>0.111111111111111</c:v>
                </c:pt>
              </c:numCache>
            </c:numRef>
          </c:val>
        </c:ser>
        <c:dLbls>
          <c:showLegendKey val="0"/>
          <c:showVal val="1"/>
          <c:showCatName val="0"/>
          <c:showSerName val="0"/>
          <c:showPercent val="0"/>
          <c:showBubbleSize val="0"/>
        </c:dLbls>
        <c:gapWidth val="150"/>
        <c:shape val="box"/>
        <c:axId val="-2101004680"/>
        <c:axId val="-2101001704"/>
        <c:axId val="0"/>
      </c:bar3DChart>
      <c:catAx>
        <c:axId val="-2101004680"/>
        <c:scaling>
          <c:orientation val="minMax"/>
        </c:scaling>
        <c:delete val="0"/>
        <c:axPos val="b"/>
        <c:majorTickMark val="none"/>
        <c:minorTickMark val="none"/>
        <c:tickLblPos val="nextTo"/>
        <c:crossAx val="-2101001704"/>
        <c:crosses val="autoZero"/>
        <c:auto val="1"/>
        <c:lblAlgn val="ctr"/>
        <c:lblOffset val="100"/>
        <c:noMultiLvlLbl val="0"/>
      </c:catAx>
      <c:valAx>
        <c:axId val="-2101001704"/>
        <c:scaling>
          <c:orientation val="minMax"/>
        </c:scaling>
        <c:delete val="0"/>
        <c:axPos val="l"/>
        <c:majorGridlines/>
        <c:numFmt formatCode="###0.0%" sourceLinked="1"/>
        <c:majorTickMark val="none"/>
        <c:minorTickMark val="none"/>
        <c:tickLblPos val="nextTo"/>
        <c:crossAx val="-210100468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2013: Benefit </a:t>
            </a:r>
            <a:r>
              <a:rPr lang="en-US" dirty="0"/>
              <a:t>the </a:t>
            </a:r>
            <a:r>
              <a:rPr lang="en-US" dirty="0" smtClean="0"/>
              <a:t>Community</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'2013'!$D$33:$H$33</c:f>
              <c:strCache>
                <c:ptCount val="5"/>
                <c:pt idx="0">
                  <c:v>1 As a survivor</c:v>
                </c:pt>
                <c:pt idx="1">
                  <c:v>2 As a supporter of a survivor</c:v>
                </c:pt>
                <c:pt idx="2">
                  <c:v>4 As part of a sponsoring organization</c:v>
                </c:pt>
                <c:pt idx="3">
                  <c:v>5 Just to run in a race</c:v>
                </c:pt>
                <c:pt idx="4">
                  <c:v>7 As part of a group/team</c:v>
                </c:pt>
              </c:strCache>
            </c:strRef>
          </c:cat>
          <c:val>
            <c:numRef>
              <c:f>'2013'!$D$34:$H$34</c:f>
              <c:numCache>
                <c:formatCode>###0.0%</c:formatCode>
                <c:ptCount val="5"/>
                <c:pt idx="0">
                  <c:v>0.333333333333333</c:v>
                </c:pt>
                <c:pt idx="1">
                  <c:v>0.222222222222222</c:v>
                </c:pt>
                <c:pt idx="2">
                  <c:v>0.111111111111111</c:v>
                </c:pt>
                <c:pt idx="3">
                  <c:v>0.111111111111111</c:v>
                </c:pt>
                <c:pt idx="4">
                  <c:v>0.222222222222222</c:v>
                </c:pt>
              </c:numCache>
            </c:numRef>
          </c:val>
        </c:ser>
        <c:dLbls>
          <c:showLegendKey val="0"/>
          <c:showVal val="1"/>
          <c:showCatName val="0"/>
          <c:showSerName val="0"/>
          <c:showPercent val="0"/>
          <c:showBubbleSize val="0"/>
        </c:dLbls>
        <c:gapWidth val="150"/>
        <c:shape val="box"/>
        <c:axId val="-2119421176"/>
        <c:axId val="-2119418200"/>
        <c:axId val="0"/>
      </c:bar3DChart>
      <c:catAx>
        <c:axId val="-2119421176"/>
        <c:scaling>
          <c:orientation val="minMax"/>
        </c:scaling>
        <c:delete val="0"/>
        <c:axPos val="b"/>
        <c:majorTickMark val="none"/>
        <c:minorTickMark val="none"/>
        <c:tickLblPos val="nextTo"/>
        <c:crossAx val="-2119418200"/>
        <c:crosses val="autoZero"/>
        <c:auto val="1"/>
        <c:lblAlgn val="ctr"/>
        <c:lblOffset val="100"/>
        <c:noMultiLvlLbl val="0"/>
      </c:catAx>
      <c:valAx>
        <c:axId val="-2119418200"/>
        <c:scaling>
          <c:orientation val="minMax"/>
        </c:scaling>
        <c:delete val="0"/>
        <c:axPos val="l"/>
        <c:majorGridlines/>
        <c:numFmt formatCode="###0.0%" sourceLinked="1"/>
        <c:majorTickMark val="none"/>
        <c:minorTickMark val="none"/>
        <c:tickLblPos val="nextTo"/>
        <c:crossAx val="-2119421176"/>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2012: Compete</a:t>
            </a:r>
            <a:r>
              <a:rPr lang="en-US" baseline="0" dirty="0" smtClean="0"/>
              <a:t> </a:t>
            </a:r>
            <a:r>
              <a:rPr lang="en-US" baseline="0" dirty="0"/>
              <a:t>in a </a:t>
            </a:r>
            <a:r>
              <a:rPr lang="en-US" baseline="0" dirty="0" smtClean="0"/>
              <a:t>Race</a:t>
            </a:r>
            <a:endParaRPr lang="en-US" dirty="0"/>
          </a:p>
        </c:rich>
      </c:tx>
      <c:layout>
        <c:manualLayout>
          <c:xMode val="edge"/>
          <c:yMode val="edge"/>
          <c:x val="0.313645888013998"/>
          <c:y val="0.0555555555555555"/>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'2012'!$D$43:$G$43</c:f>
              <c:strCache>
                <c:ptCount val="4"/>
                <c:pt idx="0">
                  <c:v>1 As a survivor</c:v>
                </c:pt>
                <c:pt idx="1">
                  <c:v>2 As a supporter of a survivor</c:v>
                </c:pt>
                <c:pt idx="2">
                  <c:v>5 Just to run in a race</c:v>
                </c:pt>
                <c:pt idx="3">
                  <c:v>7 As part of a group/team</c:v>
                </c:pt>
              </c:strCache>
            </c:strRef>
          </c:cat>
          <c:val>
            <c:numRef>
              <c:f>'2012'!$D$44:$G$44</c:f>
              <c:numCache>
                <c:formatCode>###0.0%</c:formatCode>
                <c:ptCount val="4"/>
                <c:pt idx="0">
                  <c:v>0.222222222222222</c:v>
                </c:pt>
                <c:pt idx="1">
                  <c:v>0.222222222222222</c:v>
                </c:pt>
                <c:pt idx="2">
                  <c:v>0.444444444444444</c:v>
                </c:pt>
                <c:pt idx="3">
                  <c:v>0.111111111111111</c:v>
                </c:pt>
              </c:numCache>
            </c:numRef>
          </c:val>
        </c:ser>
        <c:dLbls>
          <c:showLegendKey val="0"/>
          <c:showVal val="1"/>
          <c:showCatName val="0"/>
          <c:showSerName val="0"/>
          <c:showPercent val="0"/>
          <c:showBubbleSize val="0"/>
        </c:dLbls>
        <c:gapWidth val="150"/>
        <c:shape val="box"/>
        <c:axId val="-2101265672"/>
        <c:axId val="-2101262696"/>
        <c:axId val="0"/>
      </c:bar3DChart>
      <c:catAx>
        <c:axId val="-2101265672"/>
        <c:scaling>
          <c:orientation val="minMax"/>
        </c:scaling>
        <c:delete val="0"/>
        <c:axPos val="b"/>
        <c:majorTickMark val="none"/>
        <c:minorTickMark val="none"/>
        <c:tickLblPos val="nextTo"/>
        <c:crossAx val="-2101262696"/>
        <c:crosses val="autoZero"/>
        <c:auto val="1"/>
        <c:lblAlgn val="ctr"/>
        <c:lblOffset val="100"/>
        <c:noMultiLvlLbl val="0"/>
      </c:catAx>
      <c:valAx>
        <c:axId val="-2101262696"/>
        <c:scaling>
          <c:orientation val="minMax"/>
        </c:scaling>
        <c:delete val="0"/>
        <c:axPos val="l"/>
        <c:majorGridlines/>
        <c:numFmt formatCode="###0.0%" sourceLinked="1"/>
        <c:majorTickMark val="none"/>
        <c:minorTickMark val="none"/>
        <c:tickLblPos val="nextTo"/>
        <c:crossAx val="-2101265672"/>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2013: Compete </a:t>
            </a:r>
            <a:r>
              <a:rPr lang="en-US" dirty="0"/>
              <a:t>in a</a:t>
            </a:r>
            <a:r>
              <a:rPr lang="en-US" baseline="0" dirty="0"/>
              <a:t> </a:t>
            </a:r>
            <a:r>
              <a:rPr lang="en-US" baseline="0" dirty="0" smtClean="0"/>
              <a:t>Race</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'2013'!$D$43:$G$43</c:f>
              <c:strCache>
                <c:ptCount val="4"/>
                <c:pt idx="0">
                  <c:v>1 As a survivor</c:v>
                </c:pt>
                <c:pt idx="1">
                  <c:v>3 To remember a loved one</c:v>
                </c:pt>
                <c:pt idx="2">
                  <c:v>5 Just to run in a race</c:v>
                </c:pt>
                <c:pt idx="3">
                  <c:v>7 As part of a group/team</c:v>
                </c:pt>
              </c:strCache>
            </c:strRef>
          </c:cat>
          <c:val>
            <c:numRef>
              <c:f>'2013'!$D$44:$G$44</c:f>
              <c:numCache>
                <c:formatCode>###0.0%</c:formatCode>
                <c:ptCount val="4"/>
                <c:pt idx="0">
                  <c:v>0.4</c:v>
                </c:pt>
                <c:pt idx="1">
                  <c:v>0.2</c:v>
                </c:pt>
                <c:pt idx="2">
                  <c:v>0.2</c:v>
                </c:pt>
                <c:pt idx="3">
                  <c:v>0.2</c:v>
                </c:pt>
              </c:numCache>
            </c:numRef>
          </c:val>
        </c:ser>
        <c:dLbls>
          <c:showLegendKey val="0"/>
          <c:showVal val="1"/>
          <c:showCatName val="0"/>
          <c:showSerName val="0"/>
          <c:showPercent val="0"/>
          <c:showBubbleSize val="0"/>
        </c:dLbls>
        <c:gapWidth val="150"/>
        <c:shape val="box"/>
        <c:axId val="-2101297816"/>
        <c:axId val="-2101294840"/>
        <c:axId val="0"/>
      </c:bar3DChart>
      <c:catAx>
        <c:axId val="-2101297816"/>
        <c:scaling>
          <c:orientation val="minMax"/>
        </c:scaling>
        <c:delete val="0"/>
        <c:axPos val="b"/>
        <c:majorTickMark val="none"/>
        <c:minorTickMark val="none"/>
        <c:tickLblPos val="nextTo"/>
        <c:crossAx val="-2101294840"/>
        <c:crosses val="autoZero"/>
        <c:auto val="1"/>
        <c:lblAlgn val="ctr"/>
        <c:lblOffset val="100"/>
        <c:noMultiLvlLbl val="0"/>
      </c:catAx>
      <c:valAx>
        <c:axId val="-2101294840"/>
        <c:scaling>
          <c:orientation val="minMax"/>
        </c:scaling>
        <c:delete val="0"/>
        <c:axPos val="l"/>
        <c:majorGridlines/>
        <c:numFmt formatCode="###0.0%" sourceLinked="1"/>
        <c:majorTickMark val="none"/>
        <c:minorTickMark val="none"/>
        <c:tickLblPos val="nextTo"/>
        <c:crossAx val="-2101297816"/>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2012: Where Participants Think Money Raised by the Race</a:t>
            </a:r>
            <a:r>
              <a:rPr lang="en-US" baseline="0"/>
              <a:t> for the Cure Goes </a:t>
            </a:r>
            <a:endParaRPr lang="en-US"/>
          </a:p>
        </c:rich>
      </c:tx>
      <c:layout/>
      <c:overlay val="0"/>
    </c:title>
    <c:autoTitleDeleted val="0"/>
    <c:plotArea>
      <c:layout/>
      <c:barChart>
        <c:barDir val="col"/>
        <c:grouping val="clustered"/>
        <c:varyColors val="0"/>
        <c:ser>
          <c:idx val="0"/>
          <c:order val="0"/>
          <c:invertIfNegative val="0"/>
          <c:cat>
            <c:strRef>
              <c:f>'compare '!$M$16:$M$20</c:f>
              <c:strCache>
                <c:ptCount val="5"/>
                <c:pt idx="0">
                  <c:v>1 100% to national Susan G. Komen Foundation</c:v>
                </c:pt>
                <c:pt idx="1">
                  <c:v>2 75% to national Susan G. Komen Foundation, 25% to local organization</c:v>
                </c:pt>
                <c:pt idx="2">
                  <c:v>3 50% to national Susan G. Komen Foundation, 50% to local organization</c:v>
                </c:pt>
                <c:pt idx="3">
                  <c:v>4 25% to National Susan G. Komen Foundation, 75% to local organization</c:v>
                </c:pt>
                <c:pt idx="4">
                  <c:v>5 100% to local organization</c:v>
                </c:pt>
              </c:strCache>
            </c:strRef>
          </c:cat>
          <c:val>
            <c:numRef>
              <c:f>'compare '!$U$16:$U$20</c:f>
              <c:numCache>
                <c:formatCode>###0</c:formatCode>
                <c:ptCount val="5"/>
                <c:pt idx="0">
                  <c:v>18.0</c:v>
                </c:pt>
                <c:pt idx="1">
                  <c:v>32.0</c:v>
                </c:pt>
                <c:pt idx="2">
                  <c:v>21.0</c:v>
                </c:pt>
                <c:pt idx="3">
                  <c:v>58.0</c:v>
                </c:pt>
                <c:pt idx="4">
                  <c:v>7.0</c:v>
                </c:pt>
              </c:numCache>
            </c:numRef>
          </c:val>
        </c:ser>
        <c:dLbls>
          <c:showLegendKey val="0"/>
          <c:showVal val="0"/>
          <c:showCatName val="0"/>
          <c:showSerName val="0"/>
          <c:showPercent val="0"/>
          <c:showBubbleSize val="0"/>
        </c:dLbls>
        <c:gapWidth val="150"/>
        <c:axId val="-2101213784"/>
        <c:axId val="-2101210840"/>
      </c:barChart>
      <c:catAx>
        <c:axId val="-2101213784"/>
        <c:scaling>
          <c:orientation val="minMax"/>
        </c:scaling>
        <c:delete val="0"/>
        <c:axPos val="b"/>
        <c:majorTickMark val="none"/>
        <c:minorTickMark val="none"/>
        <c:tickLblPos val="nextTo"/>
        <c:crossAx val="-2101210840"/>
        <c:crosses val="autoZero"/>
        <c:auto val="1"/>
        <c:lblAlgn val="ctr"/>
        <c:lblOffset val="100"/>
        <c:noMultiLvlLbl val="0"/>
      </c:catAx>
      <c:valAx>
        <c:axId val="-2101210840"/>
        <c:scaling>
          <c:orientation val="minMax"/>
        </c:scaling>
        <c:delete val="0"/>
        <c:axPos val="l"/>
        <c:majorGridlines/>
        <c:title>
          <c:tx>
            <c:rich>
              <a:bodyPr/>
              <a:lstStyle/>
              <a:p>
                <a:pPr>
                  <a:defRPr/>
                </a:pPr>
                <a:r>
                  <a:rPr lang="en-US"/>
                  <a:t>#</a:t>
                </a:r>
                <a:r>
                  <a:rPr lang="en-US" baseline="0"/>
                  <a:t> of Participants</a:t>
                </a:r>
                <a:endParaRPr lang="en-US"/>
              </a:p>
            </c:rich>
          </c:tx>
          <c:layout/>
          <c:overlay val="0"/>
        </c:title>
        <c:numFmt formatCode="###0" sourceLinked="1"/>
        <c:majorTickMark val="none"/>
        <c:minorTickMark val="none"/>
        <c:tickLblPos val="nextTo"/>
        <c:crossAx val="-210121378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2013: Where</a:t>
            </a:r>
            <a:r>
              <a:rPr lang="en-US" baseline="0"/>
              <a:t> Participants Think Money Raised by the Race for the Cure Goes</a:t>
            </a:r>
            <a:endParaRPr lang="en-US"/>
          </a:p>
        </c:rich>
      </c:tx>
      <c:layout/>
      <c:overlay val="0"/>
    </c:title>
    <c:autoTitleDeleted val="0"/>
    <c:plotArea>
      <c:layout/>
      <c:barChart>
        <c:barDir val="col"/>
        <c:grouping val="clustered"/>
        <c:varyColors val="0"/>
        <c:ser>
          <c:idx val="0"/>
          <c:order val="0"/>
          <c:invertIfNegative val="0"/>
          <c:cat>
            <c:strRef>
              <c:f>'compare '!$B$16:$B$20</c:f>
              <c:strCache>
                <c:ptCount val="5"/>
                <c:pt idx="0">
                  <c:v>1 100% to national Susan G. Komen Foundation</c:v>
                </c:pt>
                <c:pt idx="1">
                  <c:v>2 75% to national Susan G. Komen Foundation, 25% to local organization</c:v>
                </c:pt>
                <c:pt idx="2">
                  <c:v>3 50% to national Susan G. Komen Foundation, 50% to local organization</c:v>
                </c:pt>
                <c:pt idx="3">
                  <c:v>4 25% to National Susan G. Komen Foundation, 75% to local organization</c:v>
                </c:pt>
                <c:pt idx="4">
                  <c:v>5 100% to local organization</c:v>
                </c:pt>
              </c:strCache>
            </c:strRef>
          </c:cat>
          <c:val>
            <c:numRef>
              <c:f>'compare '!$J$16:$J$20</c:f>
              <c:numCache>
                <c:formatCode>###0</c:formatCode>
                <c:ptCount val="5"/>
                <c:pt idx="0">
                  <c:v>18.0</c:v>
                </c:pt>
                <c:pt idx="1">
                  <c:v>30.0</c:v>
                </c:pt>
                <c:pt idx="2">
                  <c:v>24.0</c:v>
                </c:pt>
                <c:pt idx="3">
                  <c:v>51.0</c:v>
                </c:pt>
                <c:pt idx="4">
                  <c:v>7.0</c:v>
                </c:pt>
              </c:numCache>
            </c:numRef>
          </c:val>
        </c:ser>
        <c:dLbls>
          <c:showLegendKey val="0"/>
          <c:showVal val="0"/>
          <c:showCatName val="0"/>
          <c:showSerName val="0"/>
          <c:showPercent val="0"/>
          <c:showBubbleSize val="0"/>
        </c:dLbls>
        <c:gapWidth val="150"/>
        <c:axId val="2088619112"/>
        <c:axId val="2116143912"/>
      </c:barChart>
      <c:catAx>
        <c:axId val="2088619112"/>
        <c:scaling>
          <c:orientation val="minMax"/>
        </c:scaling>
        <c:delete val="0"/>
        <c:axPos val="b"/>
        <c:majorTickMark val="none"/>
        <c:minorTickMark val="none"/>
        <c:tickLblPos val="nextTo"/>
        <c:crossAx val="2116143912"/>
        <c:crosses val="autoZero"/>
        <c:auto val="1"/>
        <c:lblAlgn val="ctr"/>
        <c:lblOffset val="100"/>
        <c:noMultiLvlLbl val="0"/>
      </c:catAx>
      <c:valAx>
        <c:axId val="2116143912"/>
        <c:scaling>
          <c:orientation val="minMax"/>
        </c:scaling>
        <c:delete val="0"/>
        <c:axPos val="l"/>
        <c:majorGridlines/>
        <c:title>
          <c:tx>
            <c:rich>
              <a:bodyPr/>
              <a:lstStyle/>
              <a:p>
                <a:pPr>
                  <a:defRPr/>
                </a:pPr>
                <a:r>
                  <a:rPr lang="en-US"/>
                  <a:t>#</a:t>
                </a:r>
                <a:r>
                  <a:rPr lang="en-US" baseline="0"/>
                  <a:t> of Participants </a:t>
                </a:r>
                <a:endParaRPr lang="en-US"/>
              </a:p>
            </c:rich>
          </c:tx>
          <c:layout/>
          <c:overlay val="0"/>
        </c:title>
        <c:numFmt formatCode="###0" sourceLinked="1"/>
        <c:majorTickMark val="none"/>
        <c:minorTickMark val="none"/>
        <c:tickLblPos val="nextTo"/>
        <c:crossAx val="208861911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2012: Awareness</a:t>
            </a:r>
            <a:r>
              <a:rPr lang="en-US" baseline="0"/>
              <a:t> of Proceeds Allocation </a:t>
            </a:r>
            <a:endParaRPr lang="en-US"/>
          </a:p>
        </c:rich>
      </c:tx>
      <c:layout/>
      <c:overlay val="0"/>
    </c:title>
    <c:autoTitleDeleted val="0"/>
    <c:plotArea>
      <c:layout>
        <c:manualLayout>
          <c:layoutTarget val="inner"/>
          <c:xMode val="edge"/>
          <c:yMode val="edge"/>
          <c:x val="0.017686447730619"/>
          <c:y val="0.101793195661863"/>
          <c:w val="0.954624781849913"/>
          <c:h val="0.82904430319704"/>
        </c:manualLayout>
      </c:layout>
      <c:lineChart>
        <c:grouping val="standard"/>
        <c:varyColors val="0"/>
        <c:ser>
          <c:idx val="0"/>
          <c:order val="0"/>
          <c:marker>
            <c:symbol val="none"/>
          </c:marker>
          <c:cat>
            <c:strRef>
              <c:f>'compare '!$M$27:$M$33</c:f>
              <c:strCache>
                <c:ptCount val="7"/>
                <c:pt idx="0">
                  <c:v>1  Very Aware</c:v>
                </c:pt>
                <c:pt idx="1">
                  <c:v>2</c:v>
                </c:pt>
                <c:pt idx="2">
                  <c:v>3</c:v>
                </c:pt>
                <c:pt idx="3">
                  <c:v>4</c:v>
                </c:pt>
                <c:pt idx="4">
                  <c:v>5</c:v>
                </c:pt>
                <c:pt idx="5">
                  <c:v>6</c:v>
                </c:pt>
                <c:pt idx="6">
                  <c:v>7  Not Aware at All</c:v>
                </c:pt>
              </c:strCache>
            </c:strRef>
          </c:cat>
          <c:val>
            <c:numRef>
              <c:f>'compare '!$U$27:$U$33</c:f>
              <c:numCache>
                <c:formatCode>###0</c:formatCode>
                <c:ptCount val="7"/>
                <c:pt idx="0">
                  <c:v>24.0</c:v>
                </c:pt>
                <c:pt idx="1">
                  <c:v>15.0</c:v>
                </c:pt>
                <c:pt idx="2">
                  <c:v>12.0</c:v>
                </c:pt>
                <c:pt idx="3">
                  <c:v>12.0</c:v>
                </c:pt>
                <c:pt idx="4">
                  <c:v>17.0</c:v>
                </c:pt>
                <c:pt idx="5">
                  <c:v>20.0</c:v>
                </c:pt>
                <c:pt idx="6">
                  <c:v>36.0</c:v>
                </c:pt>
              </c:numCache>
            </c:numRef>
          </c:val>
          <c:smooth val="0"/>
        </c:ser>
        <c:dLbls>
          <c:showLegendKey val="0"/>
          <c:showVal val="1"/>
          <c:showCatName val="0"/>
          <c:showSerName val="0"/>
          <c:showPercent val="0"/>
          <c:showBubbleSize val="0"/>
        </c:dLbls>
        <c:marker val="1"/>
        <c:smooth val="0"/>
        <c:axId val="-2101051736"/>
        <c:axId val="-2101048760"/>
      </c:lineChart>
      <c:catAx>
        <c:axId val="-2101051736"/>
        <c:scaling>
          <c:orientation val="minMax"/>
        </c:scaling>
        <c:delete val="0"/>
        <c:axPos val="b"/>
        <c:majorTickMark val="none"/>
        <c:minorTickMark val="none"/>
        <c:tickLblPos val="nextTo"/>
        <c:crossAx val="-2101048760"/>
        <c:crosses val="autoZero"/>
        <c:auto val="1"/>
        <c:lblAlgn val="ctr"/>
        <c:lblOffset val="100"/>
        <c:noMultiLvlLbl val="0"/>
      </c:catAx>
      <c:valAx>
        <c:axId val="-2101048760"/>
        <c:scaling>
          <c:orientation val="minMax"/>
        </c:scaling>
        <c:delete val="1"/>
        <c:axPos val="l"/>
        <c:numFmt formatCode="###0" sourceLinked="1"/>
        <c:majorTickMark val="out"/>
        <c:minorTickMark val="none"/>
        <c:tickLblPos val="nextTo"/>
        <c:crossAx val="-21010517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2013</a:t>
            </a:r>
            <a:endParaRPr lang="en-US" dirty="0"/>
          </a:p>
        </c:rich>
      </c:tx>
      <c:layout/>
      <c:overlay val="0"/>
    </c:title>
    <c:autoTitleDeleted val="0"/>
    <c:plotArea>
      <c:layout/>
      <c:pieChart>
        <c:varyColors val="1"/>
        <c:ser>
          <c:idx val="0"/>
          <c:order val="0"/>
          <c:dLbls>
            <c:dLblPos val="ctr"/>
            <c:showLegendKey val="0"/>
            <c:showVal val="1"/>
            <c:showCatName val="0"/>
            <c:showSerName val="0"/>
            <c:showPercent val="0"/>
            <c:showBubbleSize val="0"/>
            <c:showLeaderLines val="1"/>
          </c:dLbls>
          <c:cat>
            <c:strRef>
              <c:f>Sheet1!$B$22:$B$32</c:f>
              <c:strCache>
                <c:ptCount val="11"/>
                <c:pt idx="0">
                  <c:v>21-25</c:v>
                </c:pt>
                <c:pt idx="1">
                  <c:v>26-30</c:v>
                </c:pt>
                <c:pt idx="2">
                  <c:v>31-35</c:v>
                </c:pt>
                <c:pt idx="3">
                  <c:v>36-40</c:v>
                </c:pt>
                <c:pt idx="4">
                  <c:v>41-45</c:v>
                </c:pt>
                <c:pt idx="5">
                  <c:v>46-50</c:v>
                </c:pt>
                <c:pt idx="6">
                  <c:v>51-55</c:v>
                </c:pt>
                <c:pt idx="7">
                  <c:v>56-60</c:v>
                </c:pt>
                <c:pt idx="8">
                  <c:v>61-65</c:v>
                </c:pt>
                <c:pt idx="9">
                  <c:v>66-70</c:v>
                </c:pt>
                <c:pt idx="10">
                  <c:v>71 or older</c:v>
                </c:pt>
              </c:strCache>
            </c:strRef>
          </c:cat>
          <c:val>
            <c:numRef>
              <c:f>Sheet1!$J$22:$J$32</c:f>
              <c:numCache>
                <c:formatCode>###0</c:formatCode>
                <c:ptCount val="11"/>
                <c:pt idx="0">
                  <c:v>3.0</c:v>
                </c:pt>
                <c:pt idx="1">
                  <c:v>4.0</c:v>
                </c:pt>
                <c:pt idx="2">
                  <c:v>9.0</c:v>
                </c:pt>
                <c:pt idx="3">
                  <c:v>10.0</c:v>
                </c:pt>
                <c:pt idx="4">
                  <c:v>17.0</c:v>
                </c:pt>
                <c:pt idx="5">
                  <c:v>16.0</c:v>
                </c:pt>
                <c:pt idx="6">
                  <c:v>29.0</c:v>
                </c:pt>
                <c:pt idx="7">
                  <c:v>21.0</c:v>
                </c:pt>
                <c:pt idx="8">
                  <c:v>16.0</c:v>
                </c:pt>
                <c:pt idx="9">
                  <c:v>4.0</c:v>
                </c:pt>
                <c:pt idx="10">
                  <c:v>1.0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11972878390201"/>
          <c:y val="0.0931222659667542"/>
          <c:w val="0.171360454943132"/>
          <c:h val="0.753454724409449"/>
        </c:manualLayout>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2013:</a:t>
            </a:r>
            <a:r>
              <a:rPr lang="en-US" baseline="0"/>
              <a:t> Awareness of Proceeds Allocation</a:t>
            </a:r>
            <a:endParaRPr lang="en-US"/>
          </a:p>
        </c:rich>
      </c:tx>
      <c:layout/>
      <c:overlay val="0"/>
    </c:title>
    <c:autoTitleDeleted val="0"/>
    <c:plotArea>
      <c:layout/>
      <c:lineChart>
        <c:grouping val="standard"/>
        <c:varyColors val="0"/>
        <c:ser>
          <c:idx val="0"/>
          <c:order val="0"/>
          <c:marker>
            <c:symbol val="none"/>
          </c:marker>
          <c:cat>
            <c:strRef>
              <c:f>'compare '!$B$27:$B$33</c:f>
              <c:strCache>
                <c:ptCount val="7"/>
                <c:pt idx="0">
                  <c:v>1  Very Aware</c:v>
                </c:pt>
                <c:pt idx="1">
                  <c:v>2</c:v>
                </c:pt>
                <c:pt idx="2">
                  <c:v>3</c:v>
                </c:pt>
                <c:pt idx="3">
                  <c:v>4</c:v>
                </c:pt>
                <c:pt idx="4">
                  <c:v>5</c:v>
                </c:pt>
                <c:pt idx="5">
                  <c:v>6</c:v>
                </c:pt>
                <c:pt idx="6">
                  <c:v>7  Not Aware at All</c:v>
                </c:pt>
              </c:strCache>
            </c:strRef>
          </c:cat>
          <c:val>
            <c:numRef>
              <c:f>'compare '!$J$27:$J$33</c:f>
              <c:numCache>
                <c:formatCode>###0</c:formatCode>
                <c:ptCount val="7"/>
                <c:pt idx="0">
                  <c:v>22.0</c:v>
                </c:pt>
                <c:pt idx="1">
                  <c:v>17.0</c:v>
                </c:pt>
                <c:pt idx="2">
                  <c:v>9.0</c:v>
                </c:pt>
                <c:pt idx="3">
                  <c:v>15.0</c:v>
                </c:pt>
                <c:pt idx="4">
                  <c:v>12.0</c:v>
                </c:pt>
                <c:pt idx="5">
                  <c:v>22.0</c:v>
                </c:pt>
                <c:pt idx="6">
                  <c:v>33.0</c:v>
                </c:pt>
              </c:numCache>
            </c:numRef>
          </c:val>
          <c:smooth val="0"/>
        </c:ser>
        <c:dLbls>
          <c:showLegendKey val="0"/>
          <c:showVal val="1"/>
          <c:showCatName val="0"/>
          <c:showSerName val="0"/>
          <c:showPercent val="0"/>
          <c:showBubbleSize val="0"/>
        </c:dLbls>
        <c:marker val="1"/>
        <c:smooth val="0"/>
        <c:axId val="-2101069800"/>
        <c:axId val="-2101099128"/>
      </c:lineChart>
      <c:catAx>
        <c:axId val="-2101069800"/>
        <c:scaling>
          <c:orientation val="minMax"/>
        </c:scaling>
        <c:delete val="0"/>
        <c:axPos val="b"/>
        <c:majorTickMark val="none"/>
        <c:minorTickMark val="none"/>
        <c:tickLblPos val="nextTo"/>
        <c:crossAx val="-2101099128"/>
        <c:crosses val="autoZero"/>
        <c:auto val="1"/>
        <c:lblAlgn val="ctr"/>
        <c:lblOffset val="100"/>
        <c:noMultiLvlLbl val="0"/>
      </c:catAx>
      <c:valAx>
        <c:axId val="-2101099128"/>
        <c:scaling>
          <c:orientation val="minMax"/>
        </c:scaling>
        <c:delete val="1"/>
        <c:axPos val="l"/>
        <c:numFmt formatCode="###0" sourceLinked="1"/>
        <c:majorTickMark val="none"/>
        <c:minorTickMark val="none"/>
        <c:tickLblPos val="nextTo"/>
        <c:crossAx val="-2101069800"/>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2012:Likelihood </a:t>
            </a:r>
            <a:r>
              <a:rPr lang="en-US" dirty="0"/>
              <a:t>to </a:t>
            </a:r>
            <a:r>
              <a:rPr lang="en-US" dirty="0" smtClean="0"/>
              <a:t>Participate </a:t>
            </a:r>
            <a:r>
              <a:rPr lang="en-US" dirty="0"/>
              <a:t>in Race Knowing</a:t>
            </a:r>
            <a:r>
              <a:rPr lang="en-US" baseline="0" dirty="0"/>
              <a:t> Proceeds Support Local  </a:t>
            </a:r>
            <a:endParaRPr lang="en-US" dirty="0"/>
          </a:p>
        </c:rich>
      </c:tx>
      <c:layout/>
      <c:overlay val="0"/>
    </c:title>
    <c:autoTitleDeleted val="0"/>
    <c:plotArea>
      <c:layout/>
      <c:lineChart>
        <c:grouping val="standard"/>
        <c:varyColors val="0"/>
        <c:ser>
          <c:idx val="0"/>
          <c:order val="0"/>
          <c:marker>
            <c:symbol val="none"/>
          </c:marker>
          <c:cat>
            <c:strRef>
              <c:f>'compare '!$M$40:$M$44</c:f>
              <c:strCache>
                <c:ptCount val="5"/>
                <c:pt idx="0">
                  <c:v>1  Not likely</c:v>
                </c:pt>
                <c:pt idx="1">
                  <c:v>2</c:v>
                </c:pt>
                <c:pt idx="2">
                  <c:v>3</c:v>
                </c:pt>
                <c:pt idx="3">
                  <c:v>4</c:v>
                </c:pt>
                <c:pt idx="4">
                  <c:v>5  Extremely likely</c:v>
                </c:pt>
              </c:strCache>
            </c:strRef>
          </c:cat>
          <c:val>
            <c:numRef>
              <c:f>'compare '!$U$40:$U$44</c:f>
              <c:numCache>
                <c:formatCode>###0</c:formatCode>
                <c:ptCount val="5"/>
                <c:pt idx="0">
                  <c:v>4.0</c:v>
                </c:pt>
                <c:pt idx="1">
                  <c:v>1.0</c:v>
                </c:pt>
                <c:pt idx="2">
                  <c:v>5.0</c:v>
                </c:pt>
                <c:pt idx="3">
                  <c:v>24.0</c:v>
                </c:pt>
                <c:pt idx="4">
                  <c:v>93.0</c:v>
                </c:pt>
              </c:numCache>
            </c:numRef>
          </c:val>
          <c:smooth val="0"/>
        </c:ser>
        <c:dLbls>
          <c:dLblPos val="t"/>
          <c:showLegendKey val="0"/>
          <c:showVal val="1"/>
          <c:showCatName val="0"/>
          <c:showSerName val="0"/>
          <c:showPercent val="0"/>
          <c:showBubbleSize val="0"/>
        </c:dLbls>
        <c:marker val="1"/>
        <c:smooth val="0"/>
        <c:axId val="-2100846200"/>
        <c:axId val="-2100843224"/>
      </c:lineChart>
      <c:catAx>
        <c:axId val="-2100846200"/>
        <c:scaling>
          <c:orientation val="minMax"/>
        </c:scaling>
        <c:delete val="0"/>
        <c:axPos val="b"/>
        <c:majorTickMark val="none"/>
        <c:minorTickMark val="none"/>
        <c:tickLblPos val="nextTo"/>
        <c:crossAx val="-2100843224"/>
        <c:crosses val="autoZero"/>
        <c:auto val="1"/>
        <c:lblAlgn val="ctr"/>
        <c:lblOffset val="100"/>
        <c:noMultiLvlLbl val="0"/>
      </c:catAx>
      <c:valAx>
        <c:axId val="-2100843224"/>
        <c:scaling>
          <c:orientation val="minMax"/>
        </c:scaling>
        <c:delete val="0"/>
        <c:axPos val="l"/>
        <c:majorGridlines/>
        <c:numFmt formatCode="###0" sourceLinked="1"/>
        <c:majorTickMark val="none"/>
        <c:minorTickMark val="none"/>
        <c:tickLblPos val="nextTo"/>
        <c:crossAx val="-2100846200"/>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2013: Likelihood</a:t>
            </a:r>
            <a:r>
              <a:rPr lang="en-US" baseline="0" dirty="0" smtClean="0"/>
              <a:t> to Participate in Race Knowing Proceeds Support Local</a:t>
            </a:r>
            <a:endParaRPr lang="en-US" dirty="0"/>
          </a:p>
        </c:rich>
      </c:tx>
      <c:layout/>
      <c:overlay val="0"/>
    </c:title>
    <c:autoTitleDeleted val="0"/>
    <c:plotArea>
      <c:layout/>
      <c:lineChart>
        <c:grouping val="standard"/>
        <c:varyColors val="0"/>
        <c:ser>
          <c:idx val="0"/>
          <c:order val="0"/>
          <c:marker>
            <c:symbol val="none"/>
          </c:marker>
          <c:cat>
            <c:strRef>
              <c:f>'compare '!$B$40:$B$43</c:f>
              <c:strCache>
                <c:ptCount val="4"/>
                <c:pt idx="0">
                  <c:v>1  Not likely</c:v>
                </c:pt>
                <c:pt idx="1">
                  <c:v>3</c:v>
                </c:pt>
                <c:pt idx="2">
                  <c:v>4</c:v>
                </c:pt>
                <c:pt idx="3">
                  <c:v>5  Extremely likely</c:v>
                </c:pt>
              </c:strCache>
            </c:strRef>
          </c:cat>
          <c:val>
            <c:numRef>
              <c:f>'compare '!$J$40:$J$43</c:f>
              <c:numCache>
                <c:formatCode>###0</c:formatCode>
                <c:ptCount val="4"/>
                <c:pt idx="0">
                  <c:v>2.0</c:v>
                </c:pt>
                <c:pt idx="1">
                  <c:v>5.0</c:v>
                </c:pt>
                <c:pt idx="2">
                  <c:v>24.0</c:v>
                </c:pt>
                <c:pt idx="3">
                  <c:v>87.0</c:v>
                </c:pt>
              </c:numCache>
            </c:numRef>
          </c:val>
          <c:smooth val="0"/>
        </c:ser>
        <c:dLbls>
          <c:showLegendKey val="0"/>
          <c:showVal val="1"/>
          <c:showCatName val="0"/>
          <c:showSerName val="0"/>
          <c:showPercent val="0"/>
          <c:showBubbleSize val="0"/>
        </c:dLbls>
        <c:marker val="1"/>
        <c:smooth val="0"/>
        <c:axId val="-2100815016"/>
        <c:axId val="-2100812040"/>
      </c:lineChart>
      <c:catAx>
        <c:axId val="-2100815016"/>
        <c:scaling>
          <c:orientation val="minMax"/>
        </c:scaling>
        <c:delete val="0"/>
        <c:axPos val="b"/>
        <c:majorTickMark val="none"/>
        <c:minorTickMark val="none"/>
        <c:tickLblPos val="nextTo"/>
        <c:crossAx val="-2100812040"/>
        <c:crosses val="autoZero"/>
        <c:auto val="1"/>
        <c:lblAlgn val="ctr"/>
        <c:lblOffset val="100"/>
        <c:noMultiLvlLbl val="0"/>
      </c:catAx>
      <c:valAx>
        <c:axId val="-2100812040"/>
        <c:scaling>
          <c:orientation val="minMax"/>
        </c:scaling>
        <c:delete val="0"/>
        <c:axPos val="l"/>
        <c:majorGridlines/>
        <c:numFmt formatCode="###0" sourceLinked="1"/>
        <c:majorTickMark val="none"/>
        <c:minorTickMark val="none"/>
        <c:tickLblPos val="nextTo"/>
        <c:crossAx val="-2100815016"/>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2012: </a:t>
            </a:r>
            <a:r>
              <a:rPr lang="en-US" dirty="0" smtClean="0"/>
              <a:t>Likelihood </a:t>
            </a:r>
            <a:r>
              <a:rPr lang="en-US" dirty="0"/>
              <a:t>of Donating if Participants Knew What Exactly They</a:t>
            </a:r>
            <a:r>
              <a:rPr lang="en-US" baseline="0" dirty="0"/>
              <a:t> Are Supporting </a:t>
            </a:r>
            <a:endParaRPr lang="en-US" dirty="0"/>
          </a:p>
        </c:rich>
      </c:tx>
      <c:layout/>
      <c:overlay val="0"/>
    </c:title>
    <c:autoTitleDeleted val="0"/>
    <c:plotArea>
      <c:layout>
        <c:manualLayout>
          <c:layoutTarget val="inner"/>
          <c:xMode val="edge"/>
          <c:yMode val="edge"/>
          <c:x val="0.0239852398523985"/>
          <c:y val="0.26272530811366"/>
          <c:w val="0.94280442804428"/>
          <c:h val="0.671115414241698"/>
        </c:manualLayout>
      </c:layout>
      <c:lineChart>
        <c:grouping val="standard"/>
        <c:varyColors val="0"/>
        <c:ser>
          <c:idx val="0"/>
          <c:order val="0"/>
          <c:marker>
            <c:symbol val="none"/>
          </c:marker>
          <c:cat>
            <c:strRef>
              <c:f>'compare '!$M$50:$M$54</c:f>
              <c:strCache>
                <c:ptCount val="5"/>
                <c:pt idx="0">
                  <c:v>1- Strongly Agree</c:v>
                </c:pt>
                <c:pt idx="1">
                  <c:v>2</c:v>
                </c:pt>
                <c:pt idx="2">
                  <c:v>3</c:v>
                </c:pt>
                <c:pt idx="3">
                  <c:v>4</c:v>
                </c:pt>
                <c:pt idx="4">
                  <c:v>5  Strongly Disagree</c:v>
                </c:pt>
              </c:strCache>
            </c:strRef>
          </c:cat>
          <c:val>
            <c:numRef>
              <c:f>'compare '!$U$50:$U$54</c:f>
              <c:numCache>
                <c:formatCode>###0</c:formatCode>
                <c:ptCount val="5"/>
                <c:pt idx="0">
                  <c:v>19.0</c:v>
                </c:pt>
                <c:pt idx="1">
                  <c:v>26.0</c:v>
                </c:pt>
                <c:pt idx="2">
                  <c:v>33.0</c:v>
                </c:pt>
                <c:pt idx="3">
                  <c:v>19.0</c:v>
                </c:pt>
                <c:pt idx="4">
                  <c:v>16.0</c:v>
                </c:pt>
              </c:numCache>
            </c:numRef>
          </c:val>
          <c:smooth val="0"/>
        </c:ser>
        <c:dLbls>
          <c:showLegendKey val="0"/>
          <c:showVal val="1"/>
          <c:showCatName val="0"/>
          <c:showSerName val="0"/>
          <c:showPercent val="0"/>
          <c:showBubbleSize val="0"/>
        </c:dLbls>
        <c:marker val="1"/>
        <c:smooth val="0"/>
        <c:axId val="-2100733672"/>
        <c:axId val="-2100730696"/>
      </c:lineChart>
      <c:catAx>
        <c:axId val="-2100733672"/>
        <c:scaling>
          <c:orientation val="minMax"/>
        </c:scaling>
        <c:delete val="0"/>
        <c:axPos val="b"/>
        <c:majorTickMark val="none"/>
        <c:minorTickMark val="none"/>
        <c:tickLblPos val="nextTo"/>
        <c:crossAx val="-2100730696"/>
        <c:crosses val="autoZero"/>
        <c:auto val="1"/>
        <c:lblAlgn val="ctr"/>
        <c:lblOffset val="100"/>
        <c:noMultiLvlLbl val="0"/>
      </c:catAx>
      <c:valAx>
        <c:axId val="-2100730696"/>
        <c:scaling>
          <c:orientation val="minMax"/>
        </c:scaling>
        <c:delete val="1"/>
        <c:axPos val="l"/>
        <c:numFmt formatCode="###0" sourceLinked="1"/>
        <c:majorTickMark val="out"/>
        <c:minorTickMark val="none"/>
        <c:tickLblPos val="nextTo"/>
        <c:crossAx val="-2100733672"/>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2013: </a:t>
            </a:r>
            <a:r>
              <a:rPr lang="en-US" dirty="0" smtClean="0"/>
              <a:t>Likelihood</a:t>
            </a:r>
            <a:r>
              <a:rPr lang="en-US" baseline="0" dirty="0" smtClean="0"/>
              <a:t> </a:t>
            </a:r>
            <a:r>
              <a:rPr lang="en-US" baseline="0" dirty="0"/>
              <a:t>of Donating if Participants Knew What Exactly They Are Supporting</a:t>
            </a:r>
            <a:endParaRPr lang="en-US" dirty="0"/>
          </a:p>
        </c:rich>
      </c:tx>
      <c:layout/>
      <c:overlay val="0"/>
    </c:title>
    <c:autoTitleDeleted val="0"/>
    <c:plotArea>
      <c:layout>
        <c:manualLayout>
          <c:layoutTarget val="inner"/>
          <c:xMode val="edge"/>
          <c:yMode val="edge"/>
          <c:x val="0.0633397312859885"/>
          <c:y val="0.328792569659443"/>
          <c:w val="0.911708253358925"/>
          <c:h val="0.59273494064016"/>
        </c:manualLayout>
      </c:layout>
      <c:lineChart>
        <c:grouping val="standard"/>
        <c:varyColors val="0"/>
        <c:ser>
          <c:idx val="0"/>
          <c:order val="0"/>
          <c:marker>
            <c:symbol val="none"/>
          </c:marker>
          <c:cat>
            <c:strRef>
              <c:f>'compare '!$B$50:$B$54</c:f>
              <c:strCache>
                <c:ptCount val="5"/>
                <c:pt idx="0">
                  <c:v>1- Strongly Agree</c:v>
                </c:pt>
                <c:pt idx="1">
                  <c:v>2</c:v>
                </c:pt>
                <c:pt idx="2">
                  <c:v>3</c:v>
                </c:pt>
                <c:pt idx="3">
                  <c:v>4</c:v>
                </c:pt>
                <c:pt idx="4">
                  <c:v>5  Strongly Disagree</c:v>
                </c:pt>
              </c:strCache>
            </c:strRef>
          </c:cat>
          <c:val>
            <c:numRef>
              <c:f>'compare '!$J$50:$J$54</c:f>
              <c:numCache>
                <c:formatCode>###0</c:formatCode>
                <c:ptCount val="5"/>
                <c:pt idx="0">
                  <c:v>20.0</c:v>
                </c:pt>
                <c:pt idx="1">
                  <c:v>22.0</c:v>
                </c:pt>
                <c:pt idx="2">
                  <c:v>34.0</c:v>
                </c:pt>
                <c:pt idx="3">
                  <c:v>17.0</c:v>
                </c:pt>
                <c:pt idx="4">
                  <c:v>17.0</c:v>
                </c:pt>
              </c:numCache>
            </c:numRef>
          </c:val>
          <c:smooth val="0"/>
        </c:ser>
        <c:dLbls>
          <c:showLegendKey val="0"/>
          <c:showVal val="1"/>
          <c:showCatName val="0"/>
          <c:showSerName val="0"/>
          <c:showPercent val="0"/>
          <c:showBubbleSize val="0"/>
        </c:dLbls>
        <c:marker val="1"/>
        <c:smooth val="0"/>
        <c:axId val="-2100765496"/>
        <c:axId val="-2100762520"/>
      </c:lineChart>
      <c:catAx>
        <c:axId val="-2100765496"/>
        <c:scaling>
          <c:orientation val="minMax"/>
        </c:scaling>
        <c:delete val="0"/>
        <c:axPos val="b"/>
        <c:majorTickMark val="none"/>
        <c:minorTickMark val="none"/>
        <c:tickLblPos val="nextTo"/>
        <c:crossAx val="-2100762520"/>
        <c:crosses val="autoZero"/>
        <c:auto val="1"/>
        <c:lblAlgn val="ctr"/>
        <c:lblOffset val="100"/>
        <c:noMultiLvlLbl val="0"/>
      </c:catAx>
      <c:valAx>
        <c:axId val="-2100762520"/>
        <c:scaling>
          <c:orientation val="minMax"/>
        </c:scaling>
        <c:delete val="1"/>
        <c:axPos val="l"/>
        <c:numFmt formatCode="###0" sourceLinked="1"/>
        <c:majorTickMark val="out"/>
        <c:minorTickMark val="none"/>
        <c:tickLblPos val="nextTo"/>
        <c:crossAx val="-2100765496"/>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2012: If Breast Cancer Screening Explained Clearly Participants</a:t>
            </a:r>
            <a:r>
              <a:rPr lang="en-US" baseline="0"/>
              <a:t> Would Donate More </a:t>
            </a:r>
            <a:endParaRPr lang="en-US"/>
          </a:p>
        </c:rich>
      </c:tx>
      <c:layout/>
      <c:overlay val="0"/>
    </c:title>
    <c:autoTitleDeleted val="0"/>
    <c:plotArea>
      <c:layout/>
      <c:lineChart>
        <c:grouping val="standard"/>
        <c:varyColors val="0"/>
        <c:ser>
          <c:idx val="0"/>
          <c:order val="0"/>
          <c:marker>
            <c:symbol val="none"/>
          </c:marker>
          <c:cat>
            <c:strRef>
              <c:f>'compare '!$M$62:$M$66</c:f>
              <c:strCache>
                <c:ptCount val="5"/>
                <c:pt idx="0">
                  <c:v>1- Strongly Agree</c:v>
                </c:pt>
                <c:pt idx="1">
                  <c:v>2</c:v>
                </c:pt>
                <c:pt idx="2">
                  <c:v>3</c:v>
                </c:pt>
                <c:pt idx="3">
                  <c:v>4</c:v>
                </c:pt>
                <c:pt idx="4">
                  <c:v>5  Strongly Disagree</c:v>
                </c:pt>
              </c:strCache>
            </c:strRef>
          </c:cat>
          <c:val>
            <c:numRef>
              <c:f>'compare '!$U$62:$U$66</c:f>
              <c:numCache>
                <c:formatCode>###0</c:formatCode>
                <c:ptCount val="5"/>
                <c:pt idx="0">
                  <c:v>11.0</c:v>
                </c:pt>
                <c:pt idx="1">
                  <c:v>20.0</c:v>
                </c:pt>
                <c:pt idx="2">
                  <c:v>41.0</c:v>
                </c:pt>
                <c:pt idx="3">
                  <c:v>14.0</c:v>
                </c:pt>
                <c:pt idx="4">
                  <c:v>20.0</c:v>
                </c:pt>
              </c:numCache>
            </c:numRef>
          </c:val>
          <c:smooth val="0"/>
        </c:ser>
        <c:dLbls>
          <c:showLegendKey val="0"/>
          <c:showVal val="1"/>
          <c:showCatName val="0"/>
          <c:showSerName val="0"/>
          <c:showPercent val="0"/>
          <c:showBubbleSize val="0"/>
        </c:dLbls>
        <c:marker val="1"/>
        <c:smooth val="0"/>
        <c:axId val="-2100662872"/>
        <c:axId val="-2100659896"/>
      </c:lineChart>
      <c:catAx>
        <c:axId val="-2100662872"/>
        <c:scaling>
          <c:orientation val="minMax"/>
        </c:scaling>
        <c:delete val="0"/>
        <c:axPos val="b"/>
        <c:majorTickMark val="none"/>
        <c:minorTickMark val="none"/>
        <c:tickLblPos val="nextTo"/>
        <c:crossAx val="-2100659896"/>
        <c:crosses val="autoZero"/>
        <c:auto val="1"/>
        <c:lblAlgn val="ctr"/>
        <c:lblOffset val="100"/>
        <c:noMultiLvlLbl val="0"/>
      </c:catAx>
      <c:valAx>
        <c:axId val="-2100659896"/>
        <c:scaling>
          <c:orientation val="minMax"/>
        </c:scaling>
        <c:delete val="0"/>
        <c:axPos val="l"/>
        <c:majorGridlines/>
        <c:numFmt formatCode="###0" sourceLinked="1"/>
        <c:majorTickMark val="none"/>
        <c:minorTickMark val="none"/>
        <c:tickLblPos val="nextTo"/>
        <c:crossAx val="-2100662872"/>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2013: If</a:t>
            </a:r>
            <a:r>
              <a:rPr lang="en-US" baseline="0"/>
              <a:t> Breast Cancer Screening Explained Clearly Participants Would Donate More</a:t>
            </a:r>
            <a:endParaRPr lang="en-US"/>
          </a:p>
        </c:rich>
      </c:tx>
      <c:layout/>
      <c:overlay val="0"/>
    </c:title>
    <c:autoTitleDeleted val="0"/>
    <c:plotArea>
      <c:layout/>
      <c:lineChart>
        <c:grouping val="standard"/>
        <c:varyColors val="0"/>
        <c:ser>
          <c:idx val="0"/>
          <c:order val="0"/>
          <c:marker>
            <c:symbol val="none"/>
          </c:marker>
          <c:cat>
            <c:strRef>
              <c:f>'compare '!$B$62:$B$66</c:f>
              <c:strCache>
                <c:ptCount val="5"/>
                <c:pt idx="0">
                  <c:v>1- Strongly Agree</c:v>
                </c:pt>
                <c:pt idx="1">
                  <c:v>2</c:v>
                </c:pt>
                <c:pt idx="2">
                  <c:v>3</c:v>
                </c:pt>
                <c:pt idx="3">
                  <c:v>4</c:v>
                </c:pt>
                <c:pt idx="4">
                  <c:v>5  Strongly Disagree</c:v>
                </c:pt>
              </c:strCache>
            </c:strRef>
          </c:cat>
          <c:val>
            <c:numRef>
              <c:f>'compare '!$J$62:$J$66</c:f>
              <c:numCache>
                <c:formatCode>###0</c:formatCode>
                <c:ptCount val="5"/>
                <c:pt idx="0">
                  <c:v>9.0</c:v>
                </c:pt>
                <c:pt idx="1">
                  <c:v>21.0</c:v>
                </c:pt>
                <c:pt idx="2">
                  <c:v>48.0</c:v>
                </c:pt>
                <c:pt idx="3">
                  <c:v>14.0</c:v>
                </c:pt>
                <c:pt idx="4">
                  <c:v>15.0</c:v>
                </c:pt>
              </c:numCache>
            </c:numRef>
          </c:val>
          <c:smooth val="0"/>
        </c:ser>
        <c:dLbls>
          <c:showLegendKey val="0"/>
          <c:showVal val="1"/>
          <c:showCatName val="0"/>
          <c:showSerName val="0"/>
          <c:showPercent val="0"/>
          <c:showBubbleSize val="0"/>
        </c:dLbls>
        <c:marker val="1"/>
        <c:smooth val="0"/>
        <c:axId val="-2100695064"/>
        <c:axId val="-2100692088"/>
      </c:lineChart>
      <c:catAx>
        <c:axId val="-2100695064"/>
        <c:scaling>
          <c:orientation val="minMax"/>
        </c:scaling>
        <c:delete val="0"/>
        <c:axPos val="b"/>
        <c:majorTickMark val="none"/>
        <c:minorTickMark val="none"/>
        <c:tickLblPos val="nextTo"/>
        <c:crossAx val="-2100692088"/>
        <c:crosses val="autoZero"/>
        <c:auto val="1"/>
        <c:lblAlgn val="ctr"/>
        <c:lblOffset val="100"/>
        <c:noMultiLvlLbl val="0"/>
      </c:catAx>
      <c:valAx>
        <c:axId val="-2100692088"/>
        <c:scaling>
          <c:orientation val="minMax"/>
        </c:scaling>
        <c:delete val="0"/>
        <c:axPos val="l"/>
        <c:majorGridlines/>
        <c:numFmt formatCode="###0" sourceLinked="1"/>
        <c:majorTickMark val="none"/>
        <c:minorTickMark val="none"/>
        <c:tickLblPos val="nextTo"/>
        <c:crossAx val="-21006950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2012</a:t>
            </a:r>
            <a:endParaRPr lang="en-US" dirty="0"/>
          </a:p>
        </c:rich>
      </c:tx>
      <c:layout/>
      <c:overlay val="0"/>
    </c:title>
    <c:autoTitleDeleted val="0"/>
    <c:plotArea>
      <c:layout/>
      <c:pieChart>
        <c:varyColors val="1"/>
        <c:ser>
          <c:idx val="0"/>
          <c:order val="0"/>
          <c:dLbls>
            <c:dLblPos val="ctr"/>
            <c:showLegendKey val="0"/>
            <c:showVal val="1"/>
            <c:showCatName val="0"/>
            <c:showSerName val="0"/>
            <c:showPercent val="0"/>
            <c:showBubbleSize val="0"/>
            <c:showLeaderLines val="1"/>
          </c:dLbls>
          <c:cat>
            <c:strRef>
              <c:f>'[6b &amp; 47-51.xlsx]Sheet1'!$B$40:$B$47</c:f>
              <c:strCache>
                <c:ptCount val="8"/>
                <c:pt idx="0">
                  <c:v>Some High School</c:v>
                </c:pt>
                <c:pt idx="1">
                  <c:v>High School Graduate/GED</c:v>
                </c:pt>
                <c:pt idx="2">
                  <c:v>Vocational/Technical School</c:v>
                </c:pt>
                <c:pt idx="3">
                  <c:v>Some College</c:v>
                </c:pt>
                <c:pt idx="4">
                  <c:v>2-Year College (Associates)</c:v>
                </c:pt>
                <c:pt idx="5">
                  <c:v>4-Year College (Bachelors)</c:v>
                </c:pt>
                <c:pt idx="6">
                  <c:v>Some Graduate Studies</c:v>
                </c:pt>
                <c:pt idx="7">
                  <c:v>Graduate Degree</c:v>
                </c:pt>
              </c:strCache>
            </c:strRef>
          </c:cat>
          <c:val>
            <c:numRef>
              <c:f>'[6b &amp; 47-51.xlsx]Sheet1'!$J$40:$J$47</c:f>
              <c:numCache>
                <c:formatCode>###0</c:formatCode>
                <c:ptCount val="8"/>
                <c:pt idx="0">
                  <c:v>2.0</c:v>
                </c:pt>
                <c:pt idx="1">
                  <c:v>8.0</c:v>
                </c:pt>
                <c:pt idx="2">
                  <c:v>10.0</c:v>
                </c:pt>
                <c:pt idx="3">
                  <c:v>19.0</c:v>
                </c:pt>
                <c:pt idx="4">
                  <c:v>19.0</c:v>
                </c:pt>
                <c:pt idx="5">
                  <c:v>46.0</c:v>
                </c:pt>
                <c:pt idx="6">
                  <c:v>7.0</c:v>
                </c:pt>
                <c:pt idx="7">
                  <c:v>25.0</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41666666666667"/>
          <c:y val="0.125145815106445"/>
          <c:w val="0.341666666666667"/>
          <c:h val="0.83755577427821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2013</a:t>
            </a:r>
            <a:endParaRPr lang="en-US" dirty="0"/>
          </a:p>
        </c:rich>
      </c:tx>
      <c:layout/>
      <c:overlay val="0"/>
    </c:title>
    <c:autoTitleDeleted val="0"/>
    <c:plotArea>
      <c:layout/>
      <c:pieChart>
        <c:varyColors val="1"/>
        <c:ser>
          <c:idx val="0"/>
          <c:order val="0"/>
          <c:dLbls>
            <c:dLblPos val="ctr"/>
            <c:showLegendKey val="0"/>
            <c:showVal val="1"/>
            <c:showCatName val="0"/>
            <c:showSerName val="0"/>
            <c:showPercent val="0"/>
            <c:showBubbleSize val="0"/>
            <c:showLeaderLines val="1"/>
          </c:dLbls>
          <c:cat>
            <c:strRef>
              <c:f>Sheet1!$B$39:$B$46</c:f>
              <c:strCache>
                <c:ptCount val="8"/>
                <c:pt idx="0">
                  <c:v>Some High School</c:v>
                </c:pt>
                <c:pt idx="1">
                  <c:v>High School Graduate/GED</c:v>
                </c:pt>
                <c:pt idx="2">
                  <c:v>Vocational/Technical School</c:v>
                </c:pt>
                <c:pt idx="3">
                  <c:v>Some College</c:v>
                </c:pt>
                <c:pt idx="4">
                  <c:v>2-Year College (Associates)</c:v>
                </c:pt>
                <c:pt idx="5">
                  <c:v>4-Year College (Bachelors)</c:v>
                </c:pt>
                <c:pt idx="6">
                  <c:v>Some Graduate Studies</c:v>
                </c:pt>
                <c:pt idx="7">
                  <c:v>Graduate Degree</c:v>
                </c:pt>
              </c:strCache>
            </c:strRef>
          </c:cat>
          <c:val>
            <c:numRef>
              <c:f>Sheet1!$J$39:$J$46</c:f>
              <c:numCache>
                <c:formatCode>###0</c:formatCode>
                <c:ptCount val="8"/>
                <c:pt idx="0">
                  <c:v>1.0</c:v>
                </c:pt>
                <c:pt idx="1">
                  <c:v>6.0</c:v>
                </c:pt>
                <c:pt idx="2">
                  <c:v>8.0</c:v>
                </c:pt>
                <c:pt idx="3">
                  <c:v>15.0</c:v>
                </c:pt>
                <c:pt idx="4">
                  <c:v>22.0</c:v>
                </c:pt>
                <c:pt idx="5">
                  <c:v>46.0</c:v>
                </c:pt>
                <c:pt idx="6">
                  <c:v>7.0</c:v>
                </c:pt>
                <c:pt idx="7">
                  <c:v>25.0</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42026009582478"/>
          <c:y val="0.192739424871984"/>
          <c:w val="0.34154688569473"/>
          <c:h val="0.807260575128016"/>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2012</a:t>
            </a:r>
            <a:endParaRPr lang="en-US" dirty="0"/>
          </a:p>
        </c:rich>
      </c:tx>
      <c:layout/>
      <c:overlay val="0"/>
    </c:title>
    <c:autoTitleDeleted val="0"/>
    <c:plotArea>
      <c:layout>
        <c:manualLayout>
          <c:layoutTarget val="inner"/>
          <c:xMode val="edge"/>
          <c:yMode val="edge"/>
          <c:x val="0.0783331146106737"/>
          <c:y val="0.194444444444444"/>
          <c:w val="0.463888888888889"/>
          <c:h val="0.773148148148148"/>
        </c:manualLayout>
      </c:layout>
      <c:pieChart>
        <c:varyColors val="1"/>
        <c:ser>
          <c:idx val="0"/>
          <c:order val="0"/>
          <c:explosion val="1"/>
          <c:dLbls>
            <c:dLblPos val="inEnd"/>
            <c:showLegendKey val="0"/>
            <c:showVal val="1"/>
            <c:showCatName val="0"/>
            <c:showSerName val="0"/>
            <c:showPercent val="0"/>
            <c:showBubbleSize val="0"/>
            <c:showLeaderLines val="1"/>
          </c:dLbls>
          <c:cat>
            <c:strRef>
              <c:f>'[6b &amp; 47-51.xlsx]Sheet1'!$B$54:$B$58</c:f>
              <c:strCache>
                <c:ptCount val="5"/>
                <c:pt idx="0">
                  <c:v>Single, never married</c:v>
                </c:pt>
                <c:pt idx="1">
                  <c:v>Married</c:v>
                </c:pt>
                <c:pt idx="2">
                  <c:v>Living with Partner</c:v>
                </c:pt>
                <c:pt idx="3">
                  <c:v>Separated/Divorced</c:v>
                </c:pt>
                <c:pt idx="4">
                  <c:v>Widowed</c:v>
                </c:pt>
              </c:strCache>
            </c:strRef>
          </c:cat>
          <c:val>
            <c:numRef>
              <c:f>'[6b &amp; 47-51.xlsx]Sheet1'!$J$54:$J$58</c:f>
              <c:numCache>
                <c:formatCode>###0</c:formatCode>
                <c:ptCount val="5"/>
                <c:pt idx="0">
                  <c:v>12.0</c:v>
                </c:pt>
                <c:pt idx="1">
                  <c:v>94.0</c:v>
                </c:pt>
                <c:pt idx="2">
                  <c:v>3.0</c:v>
                </c:pt>
                <c:pt idx="3">
                  <c:v>19.0</c:v>
                </c:pt>
                <c:pt idx="4">
                  <c:v>8.0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5555118110236"/>
          <c:y val="0.228149241761447"/>
          <c:w val="0.287778215223097"/>
          <c:h val="0.552845217264509"/>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2013</a:t>
            </a:r>
            <a:endParaRPr lang="en-US" dirty="0"/>
          </a:p>
        </c:rich>
      </c:tx>
      <c:layout/>
      <c:overlay val="0"/>
    </c:title>
    <c:autoTitleDeleted val="0"/>
    <c:plotArea>
      <c:layout/>
      <c:pieChart>
        <c:varyColors val="1"/>
        <c:ser>
          <c:idx val="0"/>
          <c:order val="0"/>
          <c:dLbls>
            <c:dLblPos val="ctr"/>
            <c:showLegendKey val="0"/>
            <c:showVal val="1"/>
            <c:showCatName val="0"/>
            <c:showSerName val="0"/>
            <c:showPercent val="0"/>
            <c:showBubbleSize val="0"/>
            <c:showLeaderLines val="1"/>
          </c:dLbls>
          <c:cat>
            <c:strRef>
              <c:f>Sheet1!$B$53:$B$57</c:f>
              <c:strCache>
                <c:ptCount val="5"/>
                <c:pt idx="0">
                  <c:v>Single, never married</c:v>
                </c:pt>
                <c:pt idx="1">
                  <c:v>Married</c:v>
                </c:pt>
                <c:pt idx="2">
                  <c:v>Living with Partner</c:v>
                </c:pt>
                <c:pt idx="3">
                  <c:v>Separated/Divorced</c:v>
                </c:pt>
                <c:pt idx="4">
                  <c:v>Widowed</c:v>
                </c:pt>
              </c:strCache>
            </c:strRef>
          </c:cat>
          <c:val>
            <c:numRef>
              <c:f>Sheet1!$J$53:$J$57</c:f>
              <c:numCache>
                <c:formatCode>###0</c:formatCode>
                <c:ptCount val="5"/>
                <c:pt idx="0">
                  <c:v>12.0</c:v>
                </c:pt>
                <c:pt idx="1">
                  <c:v>93.0</c:v>
                </c:pt>
                <c:pt idx="2">
                  <c:v>4.0</c:v>
                </c:pt>
                <c:pt idx="3">
                  <c:v>16.0</c:v>
                </c:pt>
                <c:pt idx="4">
                  <c:v>5.0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5555118110236"/>
          <c:y val="0.191112204724409"/>
          <c:w val="0.287778215223097"/>
          <c:h val="0.589882254301546"/>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2012: Benefits</a:t>
            </a:r>
            <a:r>
              <a:rPr lang="en-US" baseline="0" dirty="0" smtClean="0"/>
              <a:t> me/Family </a:t>
            </a:r>
            <a:r>
              <a:rPr lang="en-US" baseline="0" dirty="0"/>
              <a:t>directly</a:t>
            </a:r>
            <a:endParaRPr lang="en-US" dirty="0"/>
          </a:p>
        </c:rich>
      </c:tx>
      <c:layout>
        <c:manualLayout>
          <c:xMode val="edge"/>
          <c:yMode val="edge"/>
          <c:x val="0.187208223972004"/>
          <c:y val="0.0694444444444445"/>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'2012'!$D$3:$F$3</c:f>
              <c:strCache>
                <c:ptCount val="3"/>
                <c:pt idx="0">
                  <c:v>1 As a survivor</c:v>
                </c:pt>
                <c:pt idx="1">
                  <c:v>2 As a supporter of a survivor</c:v>
                </c:pt>
                <c:pt idx="2">
                  <c:v>7 As part of a group/team</c:v>
                </c:pt>
              </c:strCache>
            </c:strRef>
          </c:cat>
          <c:val>
            <c:numRef>
              <c:f>'2012'!$D$4:$F$4</c:f>
              <c:numCache>
                <c:formatCode>###0.0%</c:formatCode>
                <c:ptCount val="3"/>
                <c:pt idx="0">
                  <c:v>0.363636363636364</c:v>
                </c:pt>
                <c:pt idx="1">
                  <c:v>0.545454545454545</c:v>
                </c:pt>
                <c:pt idx="2">
                  <c:v>0.0909090909090909</c:v>
                </c:pt>
              </c:numCache>
            </c:numRef>
          </c:val>
        </c:ser>
        <c:dLbls>
          <c:showLegendKey val="0"/>
          <c:showVal val="1"/>
          <c:showCatName val="0"/>
          <c:showSerName val="0"/>
          <c:showPercent val="0"/>
          <c:showBubbleSize val="0"/>
        </c:dLbls>
        <c:gapWidth val="150"/>
        <c:shape val="box"/>
        <c:axId val="-2119204584"/>
        <c:axId val="-2119201608"/>
        <c:axId val="0"/>
      </c:bar3DChart>
      <c:catAx>
        <c:axId val="-2119204584"/>
        <c:scaling>
          <c:orientation val="minMax"/>
        </c:scaling>
        <c:delete val="0"/>
        <c:axPos val="b"/>
        <c:majorTickMark val="none"/>
        <c:minorTickMark val="none"/>
        <c:tickLblPos val="nextTo"/>
        <c:crossAx val="-2119201608"/>
        <c:crosses val="autoZero"/>
        <c:auto val="1"/>
        <c:lblAlgn val="ctr"/>
        <c:lblOffset val="100"/>
        <c:noMultiLvlLbl val="0"/>
      </c:catAx>
      <c:valAx>
        <c:axId val="-2119201608"/>
        <c:scaling>
          <c:orientation val="minMax"/>
        </c:scaling>
        <c:delete val="0"/>
        <c:axPos val="l"/>
        <c:majorGridlines/>
        <c:numFmt formatCode="###0.0%" sourceLinked="1"/>
        <c:majorTickMark val="none"/>
        <c:minorTickMark val="none"/>
        <c:tickLblPos val="nextTo"/>
        <c:crossAx val="-211920458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2013: Benefits me/Family</a:t>
            </a:r>
            <a:r>
              <a:rPr lang="en-US" baseline="0" dirty="0" smtClean="0"/>
              <a:t> </a:t>
            </a:r>
            <a:r>
              <a:rPr lang="en-US" baseline="0" dirty="0"/>
              <a:t>directly</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howLegendKey val="0"/>
            <c:showVal val="1"/>
            <c:showCatName val="0"/>
            <c:showSerName val="0"/>
            <c:showPercent val="0"/>
            <c:showBubbleSize val="0"/>
            <c:showLeaderLines val="0"/>
          </c:dLbls>
          <c:cat>
            <c:strRef>
              <c:f>'2013'!$D$3:$H$3</c:f>
              <c:strCache>
                <c:ptCount val="5"/>
                <c:pt idx="0">
                  <c:v>1 As a survivor</c:v>
                </c:pt>
                <c:pt idx="1">
                  <c:v>2 As a supporter of a survivor</c:v>
                </c:pt>
                <c:pt idx="2">
                  <c:v>3 To remember a loved one</c:v>
                </c:pt>
                <c:pt idx="3">
                  <c:v>7 As part of a group/team</c:v>
                </c:pt>
                <c:pt idx="4">
                  <c:v>8 Other</c:v>
                </c:pt>
              </c:strCache>
            </c:strRef>
          </c:cat>
          <c:val>
            <c:numRef>
              <c:f>'2013'!$D$4:$H$4</c:f>
              <c:numCache>
                <c:formatCode>###0.0%</c:formatCode>
                <c:ptCount val="5"/>
                <c:pt idx="0">
                  <c:v>0.272727272727273</c:v>
                </c:pt>
                <c:pt idx="1">
                  <c:v>0.454545454545454</c:v>
                </c:pt>
                <c:pt idx="2">
                  <c:v>0.0909090909090909</c:v>
                </c:pt>
                <c:pt idx="3">
                  <c:v>0.0909090909090909</c:v>
                </c:pt>
                <c:pt idx="4">
                  <c:v>0.0909090909090909</c:v>
                </c:pt>
              </c:numCache>
            </c:numRef>
          </c:val>
        </c:ser>
        <c:dLbls>
          <c:showLegendKey val="0"/>
          <c:showVal val="0"/>
          <c:showCatName val="0"/>
          <c:showSerName val="0"/>
          <c:showPercent val="0"/>
          <c:showBubbleSize val="0"/>
        </c:dLbls>
        <c:gapWidth val="150"/>
        <c:shape val="box"/>
        <c:axId val="-2125520152"/>
        <c:axId val="-2125782664"/>
        <c:axId val="0"/>
      </c:bar3DChart>
      <c:catAx>
        <c:axId val="-2125520152"/>
        <c:scaling>
          <c:orientation val="minMax"/>
        </c:scaling>
        <c:delete val="0"/>
        <c:axPos val="b"/>
        <c:majorTickMark val="none"/>
        <c:minorTickMark val="none"/>
        <c:tickLblPos val="nextTo"/>
        <c:crossAx val="-2125782664"/>
        <c:crosses val="autoZero"/>
        <c:auto val="1"/>
        <c:lblAlgn val="ctr"/>
        <c:lblOffset val="100"/>
        <c:noMultiLvlLbl val="0"/>
      </c:catAx>
      <c:valAx>
        <c:axId val="-2125782664"/>
        <c:scaling>
          <c:orientation val="minMax"/>
        </c:scaling>
        <c:delete val="0"/>
        <c:axPos val="l"/>
        <c:majorGridlines/>
        <c:numFmt formatCode="###0.0%" sourceLinked="1"/>
        <c:majorTickMark val="none"/>
        <c:minorTickMark val="none"/>
        <c:tickLblPos val="nextTo"/>
        <c:crossAx val="-212552015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2012:</a:t>
            </a:r>
            <a:r>
              <a:rPr lang="en-US" baseline="0" dirty="0" smtClean="0"/>
              <a:t> </a:t>
            </a:r>
            <a:r>
              <a:rPr lang="en-US" dirty="0" smtClean="0"/>
              <a:t>Benefits</a:t>
            </a:r>
            <a:r>
              <a:rPr lang="en-US" baseline="0" dirty="0" smtClean="0"/>
              <a:t> </a:t>
            </a:r>
            <a:r>
              <a:rPr lang="en-US" baseline="0" dirty="0"/>
              <a:t>S</a:t>
            </a:r>
            <a:r>
              <a:rPr lang="en-US" baseline="0" dirty="0" smtClean="0"/>
              <a:t>omeone </a:t>
            </a:r>
            <a:r>
              <a:rPr lang="en-US" baseline="0" dirty="0"/>
              <a:t>I </a:t>
            </a:r>
            <a:r>
              <a:rPr lang="en-US" baseline="0" dirty="0" smtClean="0"/>
              <a:t>Know</a:t>
            </a:r>
            <a:endParaRPr lang="en-US" dirty="0"/>
          </a:p>
        </c:rich>
      </c:tx>
      <c:layout>
        <c:manualLayout>
          <c:xMode val="edge"/>
          <c:yMode val="edge"/>
          <c:x val="0.235291557305337"/>
          <c:y val="0.0416666666666667"/>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howLegendKey val="0"/>
            <c:showVal val="1"/>
            <c:showCatName val="0"/>
            <c:showSerName val="0"/>
            <c:showPercent val="0"/>
            <c:showBubbleSize val="0"/>
            <c:showLeaderLines val="0"/>
          </c:dLbls>
          <c:cat>
            <c:strRef>
              <c:f>'2012'!$D$13:$H$13</c:f>
              <c:strCache>
                <c:ptCount val="5"/>
                <c:pt idx="0">
                  <c:v>1 As a survivor</c:v>
                </c:pt>
                <c:pt idx="1">
                  <c:v>2 As a supporter of a survivor</c:v>
                </c:pt>
                <c:pt idx="2">
                  <c:v>3 To remember a loved one</c:v>
                </c:pt>
                <c:pt idx="3">
                  <c:v>4 As part of a sponsoring organization</c:v>
                </c:pt>
                <c:pt idx="4">
                  <c:v>7 As part of a group/team</c:v>
                </c:pt>
              </c:strCache>
            </c:strRef>
          </c:cat>
          <c:val>
            <c:numRef>
              <c:f>'2012'!$D$14:$H$14</c:f>
              <c:numCache>
                <c:formatCode>###0.0%</c:formatCode>
                <c:ptCount val="5"/>
                <c:pt idx="0">
                  <c:v>0.0769230769230769</c:v>
                </c:pt>
                <c:pt idx="1">
                  <c:v>0.461538461538462</c:v>
                </c:pt>
                <c:pt idx="2">
                  <c:v>0.153846153846154</c:v>
                </c:pt>
                <c:pt idx="3">
                  <c:v>0.0769230769230769</c:v>
                </c:pt>
                <c:pt idx="4">
                  <c:v>0.230769230769231</c:v>
                </c:pt>
              </c:numCache>
            </c:numRef>
          </c:val>
        </c:ser>
        <c:dLbls>
          <c:showLegendKey val="0"/>
          <c:showVal val="0"/>
          <c:showCatName val="0"/>
          <c:showSerName val="0"/>
          <c:showPercent val="0"/>
          <c:showBubbleSize val="0"/>
        </c:dLbls>
        <c:gapWidth val="150"/>
        <c:shape val="box"/>
        <c:axId val="-2119286984"/>
        <c:axId val="-2119291272"/>
        <c:axId val="0"/>
      </c:bar3DChart>
      <c:catAx>
        <c:axId val="-2119286984"/>
        <c:scaling>
          <c:orientation val="minMax"/>
        </c:scaling>
        <c:delete val="0"/>
        <c:axPos val="b"/>
        <c:majorTickMark val="none"/>
        <c:minorTickMark val="none"/>
        <c:tickLblPos val="nextTo"/>
        <c:crossAx val="-2119291272"/>
        <c:crosses val="autoZero"/>
        <c:auto val="1"/>
        <c:lblAlgn val="ctr"/>
        <c:lblOffset val="100"/>
        <c:noMultiLvlLbl val="0"/>
      </c:catAx>
      <c:valAx>
        <c:axId val="-2119291272"/>
        <c:scaling>
          <c:orientation val="minMax"/>
        </c:scaling>
        <c:delete val="0"/>
        <c:axPos val="l"/>
        <c:majorGridlines/>
        <c:numFmt formatCode="###0.0%" sourceLinked="1"/>
        <c:majorTickMark val="none"/>
        <c:minorTickMark val="none"/>
        <c:tickLblPos val="nextTo"/>
        <c:crossAx val="-211928698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552D-4A54-4FF4-9978-61291751265E}" type="datetimeFigureOut">
              <a:rPr lang="en-US" smtClean="0"/>
              <a:t>5/6/14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8451A-03F2-4A2E-921C-F389A66EE235}" type="slidenum">
              <a:rPr lang="en-US" smtClean="0"/>
              <a:t>‹#›</a:t>
            </a:fld>
            <a:endParaRPr lang="en-US"/>
          </a:p>
        </p:txBody>
      </p:sp>
    </p:spTree>
    <p:extLst>
      <p:ext uri="{BB962C8B-B14F-4D97-AF65-F5344CB8AC3E}">
        <p14:creationId xmlns:p14="http://schemas.microsoft.com/office/powerpoint/2010/main" val="172142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a:t>
            </a:r>
            <a:r>
              <a:rPr lang="en-US" baseline="0" dirty="0" smtClean="0"/>
              <a:t> 2013 &amp; 2012 demographics, motivation, and awareness. </a:t>
            </a:r>
            <a:endParaRPr lang="en-US" dirty="0"/>
          </a:p>
        </p:txBody>
      </p:sp>
      <p:sp>
        <p:nvSpPr>
          <p:cNvPr id="4" name="Slide Number Placeholder 3"/>
          <p:cNvSpPr>
            <a:spLocks noGrp="1"/>
          </p:cNvSpPr>
          <p:nvPr>
            <p:ph type="sldNum" sz="quarter" idx="10"/>
          </p:nvPr>
        </p:nvSpPr>
        <p:spPr/>
        <p:txBody>
          <a:bodyPr/>
          <a:lstStyle/>
          <a:p>
            <a:fld id="{E8E8451A-03F2-4A2E-921C-F389A66EE235}" type="slidenum">
              <a:rPr lang="en-US" smtClean="0"/>
              <a:t>3</a:t>
            </a:fld>
            <a:endParaRPr lang="en-US"/>
          </a:p>
        </p:txBody>
      </p:sp>
    </p:spTree>
    <p:extLst>
      <p:ext uri="{BB962C8B-B14F-4D97-AF65-F5344CB8AC3E}">
        <p14:creationId xmlns:p14="http://schemas.microsoft.com/office/powerpoint/2010/main" val="208921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majority of the participants 51-60</a:t>
            </a:r>
            <a:r>
              <a:rPr lang="en-US" baseline="0" dirty="0" smtClean="0"/>
              <a:t> in 2012 &amp; 2013. The majority of participants are baby boomers. </a:t>
            </a:r>
            <a:endParaRPr lang="en-US" dirty="0"/>
          </a:p>
        </p:txBody>
      </p:sp>
      <p:sp>
        <p:nvSpPr>
          <p:cNvPr id="4" name="Slide Number Placeholder 3"/>
          <p:cNvSpPr>
            <a:spLocks noGrp="1"/>
          </p:cNvSpPr>
          <p:nvPr>
            <p:ph type="sldNum" sz="quarter" idx="10"/>
          </p:nvPr>
        </p:nvSpPr>
        <p:spPr/>
        <p:txBody>
          <a:bodyPr/>
          <a:lstStyle/>
          <a:p>
            <a:fld id="{E8E8451A-03F2-4A2E-921C-F389A66EE235}" type="slidenum">
              <a:rPr lang="en-US" smtClean="0"/>
              <a:t>6</a:t>
            </a:fld>
            <a:endParaRPr lang="en-US"/>
          </a:p>
        </p:txBody>
      </p:sp>
    </p:spTree>
    <p:extLst>
      <p:ext uri="{BB962C8B-B14F-4D97-AF65-F5344CB8AC3E}">
        <p14:creationId xmlns:p14="http://schemas.microsoft.com/office/powerpoint/2010/main" val="35705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8451A-03F2-4A2E-921C-F389A66EE235}" type="slidenum">
              <a:rPr lang="en-US" smtClean="0"/>
              <a:t>10</a:t>
            </a:fld>
            <a:endParaRPr lang="en-US"/>
          </a:p>
        </p:txBody>
      </p:sp>
    </p:spTree>
    <p:extLst>
      <p:ext uri="{BB962C8B-B14F-4D97-AF65-F5344CB8AC3E}">
        <p14:creationId xmlns:p14="http://schemas.microsoft.com/office/powerpoint/2010/main" val="93091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8451A-03F2-4A2E-921C-F389A66EE235}" type="slidenum">
              <a:rPr lang="en-US" smtClean="0"/>
              <a:t>15</a:t>
            </a:fld>
            <a:endParaRPr lang="en-US"/>
          </a:p>
        </p:txBody>
      </p:sp>
    </p:spTree>
    <p:extLst>
      <p:ext uri="{BB962C8B-B14F-4D97-AF65-F5344CB8AC3E}">
        <p14:creationId xmlns:p14="http://schemas.microsoft.com/office/powerpoint/2010/main" val="103794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Proves</a:t>
            </a:r>
            <a:r>
              <a:rPr lang="en-US" baseline="0" dirty="0" smtClean="0"/>
              <a:t> that if people knew where funding of </a:t>
            </a:r>
            <a:endParaRPr lang="en-US" dirty="0"/>
          </a:p>
        </p:txBody>
      </p:sp>
      <p:sp>
        <p:nvSpPr>
          <p:cNvPr id="4" name="Slide Number Placeholder 3"/>
          <p:cNvSpPr>
            <a:spLocks noGrp="1"/>
          </p:cNvSpPr>
          <p:nvPr>
            <p:ph type="sldNum" sz="quarter" idx="10"/>
          </p:nvPr>
        </p:nvSpPr>
        <p:spPr/>
        <p:txBody>
          <a:bodyPr/>
          <a:lstStyle/>
          <a:p>
            <a:fld id="{E8E8451A-03F2-4A2E-921C-F389A66EE235}" type="slidenum">
              <a:rPr lang="en-US" smtClean="0"/>
              <a:t>16</a:t>
            </a:fld>
            <a:endParaRPr lang="en-US"/>
          </a:p>
        </p:txBody>
      </p:sp>
    </p:spTree>
    <p:extLst>
      <p:ext uri="{BB962C8B-B14F-4D97-AF65-F5344CB8AC3E}">
        <p14:creationId xmlns:p14="http://schemas.microsoft.com/office/powerpoint/2010/main" val="204603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awareness</a:t>
            </a:r>
            <a:r>
              <a:rPr lang="en-US" baseline="0" dirty="0" smtClean="0"/>
              <a:t> of the funding allocation is low and the more likely people know about the proceeds allocation the more likely they are to participant in the Race for the Cure. We believe the Kansas affiliate of Susan G. Komen Race for the Cure should develop a marketing campaign that emphasizes on the funding allocation of the non-profit. </a:t>
            </a:r>
          </a:p>
          <a:p>
            <a:r>
              <a:rPr lang="en-US" baseline="0" dirty="0" smtClean="0"/>
              <a:t>Baby boomers are the majority of participants in the race. We need to start getting the younger generations to participant by capturing their attention through social media and school presentations and orientations. Offering a student discount will increase the younger generations participation. </a:t>
            </a:r>
            <a:endParaRPr lang="en-US" baseline="0" dirty="0" smtClean="0"/>
          </a:p>
          <a:p>
            <a:r>
              <a:rPr lang="en-US" baseline="0" dirty="0" smtClean="0"/>
              <a:t>The highest motivational factors were a supporter of a survivor and a survivor themselves, therefore the goal is to target hospitals and use emotional appeal to benefit breast cancer awareness and celebrate defeating their struggle. </a:t>
            </a:r>
            <a:endParaRPr lang="en-US" dirty="0"/>
          </a:p>
        </p:txBody>
      </p:sp>
      <p:sp>
        <p:nvSpPr>
          <p:cNvPr id="4" name="Slide Number Placeholder 3"/>
          <p:cNvSpPr>
            <a:spLocks noGrp="1"/>
          </p:cNvSpPr>
          <p:nvPr>
            <p:ph type="sldNum" sz="quarter" idx="10"/>
          </p:nvPr>
        </p:nvSpPr>
        <p:spPr/>
        <p:txBody>
          <a:bodyPr/>
          <a:lstStyle/>
          <a:p>
            <a:fld id="{E8E8451A-03F2-4A2E-921C-F389A66EE235}" type="slidenum">
              <a:rPr lang="en-US" smtClean="0"/>
              <a:t>20</a:t>
            </a:fld>
            <a:endParaRPr lang="en-US"/>
          </a:p>
        </p:txBody>
      </p:sp>
    </p:spTree>
    <p:extLst>
      <p:ext uri="{BB962C8B-B14F-4D97-AF65-F5344CB8AC3E}">
        <p14:creationId xmlns:p14="http://schemas.microsoft.com/office/powerpoint/2010/main" val="204264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D719C0A-EEE8-46C7-BF06-E6A89AA0D9D2}" type="datetimeFigureOut">
              <a:rPr lang="en-US" smtClean="0"/>
              <a:t>5/6/14</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D719C0A-EEE8-46C7-BF06-E6A89AA0D9D2}" type="datetimeFigureOut">
              <a:rPr lang="en-US" smtClean="0"/>
              <a:t>5/6/14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3B6A4-EBA1-4A58-B777-B273580FDA71}"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D719C0A-EEE8-46C7-BF06-E6A89AA0D9D2}" type="datetimeFigureOut">
              <a:rPr lang="en-US" smtClean="0"/>
              <a:t>5/6/14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3B6A4-EBA1-4A58-B777-B273580FDA71}"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D719C0A-EEE8-46C7-BF06-E6A89AA0D9D2}" type="datetimeFigureOut">
              <a:rPr lang="en-US" smtClean="0"/>
              <a:t>5/6/14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3B6A4-EBA1-4A58-B777-B273580FDA71}"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D719C0A-EEE8-46C7-BF06-E6A89AA0D9D2}" type="datetimeFigureOut">
              <a:rPr lang="en-US" smtClean="0"/>
              <a:t>5/6/14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3B6A4-EBA1-4A58-B777-B273580FDA71}"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19C0A-EEE8-46C7-BF06-E6A89AA0D9D2}" type="datetimeFigureOut">
              <a:rPr lang="en-US" smtClean="0"/>
              <a:t>5/6/14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3B6A4-EBA1-4A58-B777-B273580FDA71}"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D719C0A-EEE8-46C7-BF06-E6A89AA0D9D2}" type="datetimeFigureOut">
              <a:rPr lang="en-US" smtClean="0"/>
              <a:t>5/6/14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3B6A4-EBA1-4A58-B777-B273580FDA71}"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D719C0A-EEE8-46C7-BF06-E6A89AA0D9D2}" type="datetimeFigureOut">
              <a:rPr lang="en-US" smtClean="0"/>
              <a:t>5/6/14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C3B6A4-EBA1-4A58-B777-B273580FDA71}"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D719C0A-EEE8-46C7-BF06-E6A89AA0D9D2}" type="datetimeFigureOut">
              <a:rPr lang="en-US" smtClean="0"/>
              <a:t>5/6/14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C3B6A4-EBA1-4A58-B777-B273580FDA71}"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19C0A-EEE8-46C7-BF06-E6A89AA0D9D2}" type="datetimeFigureOut">
              <a:rPr lang="en-US" smtClean="0"/>
              <a:t>5/6/14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3B6A4-EBA1-4A58-B777-B273580FDA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19C0A-EEE8-46C7-BF06-E6A89AA0D9D2}" type="datetimeFigureOut">
              <a:rPr lang="en-US" smtClean="0"/>
              <a:t>5/6/14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3B6A4-EBA1-4A58-B777-B273580FDA71}"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D719C0A-EEE8-46C7-BF06-E6A89AA0D9D2}" type="datetimeFigureOut">
              <a:rPr lang="en-US" smtClean="0"/>
              <a:t>5/6/14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3B6A4-EBA1-4A58-B777-B273580FDA71}"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6C3B6A4-EBA1-4A58-B777-B273580FDA71}"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19C0A-EEE8-46C7-BF06-E6A89AA0D9D2}" type="datetimeFigureOut">
              <a:rPr lang="en-US" smtClean="0"/>
              <a:t>5/6/14</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1.xml"/><Relationship Id="rId3" Type="http://schemas.openxmlformats.org/officeDocument/2006/relationships/chart" Target="../charts/char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3.xml"/><Relationship Id="rId3" Type="http://schemas.openxmlformats.org/officeDocument/2006/relationships/chart" Target="../charts/char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5.xml"/><Relationship Id="rId3" Type="http://schemas.openxmlformats.org/officeDocument/2006/relationships/chart" Target="../charts/char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7.xml"/><Relationship Id="rId3"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chart" Target="../charts/chart22.xm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3.xml"/><Relationship Id="rId3" Type="http://schemas.openxmlformats.org/officeDocument/2006/relationships/chart" Target="../charts/char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5.xml"/><Relationship Id="rId3" Type="http://schemas.openxmlformats.org/officeDocument/2006/relationships/chart" Target="../charts/char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5.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7.xml"/><Relationship Id="rId3"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57822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984673234"/>
              </p:ext>
            </p:extLst>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2120122718"/>
              </p:ext>
            </p:extLst>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94652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aphicFrame>
        <p:nvGraphicFramePr>
          <p:cNvPr id="7" name="Content Placeholder 6"/>
          <p:cNvGraphicFramePr>
            <a:graphicFrameLocks noGrp="1"/>
          </p:cNvGraphicFramePr>
          <p:nvPr>
            <p:ph sz="half" idx="1"/>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5798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972665788"/>
              </p:ext>
            </p:extLst>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3956882834"/>
              </p:ext>
            </p:extLst>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03191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717462983"/>
              </p:ext>
            </p:extLst>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2072593727"/>
              </p:ext>
            </p:extLst>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63670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a:t>
            </a:r>
            <a:endParaRPr lang="en-US" dirty="0"/>
          </a:p>
        </p:txBody>
      </p:sp>
      <p:graphicFrame>
        <p:nvGraphicFramePr>
          <p:cNvPr id="6" name="Content Placeholder 5"/>
          <p:cNvGraphicFramePr>
            <a:graphicFrameLocks noGrp="1"/>
          </p:cNvGraphicFramePr>
          <p:nvPr>
            <p:ph sz="half" idx="1"/>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sz="half" idx="2"/>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44578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a:t>
            </a:r>
            <a:endParaRPr lang="en-US" dirty="0"/>
          </a:p>
        </p:txBody>
      </p:sp>
      <p:graphicFrame>
        <p:nvGraphicFramePr>
          <p:cNvPr id="5" name="Content Placeholder 4"/>
          <p:cNvGraphicFramePr>
            <a:graphicFrameLocks noGrp="1"/>
          </p:cNvGraphicFramePr>
          <p:nvPr>
            <p:ph sz="half" idx="1"/>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16523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28054433"/>
              </p:ext>
            </p:extLst>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611923537"/>
              </p:ext>
            </p:extLst>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11845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616585007"/>
              </p:ext>
            </p:extLst>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2922455895"/>
              </p:ext>
            </p:extLst>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28984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a:t>
            </a:r>
            <a:endParaRPr lang="en-US" dirty="0"/>
          </a:p>
        </p:txBody>
      </p:sp>
      <p:graphicFrame>
        <p:nvGraphicFramePr>
          <p:cNvPr id="6" name="Content Placeholder 5"/>
          <p:cNvGraphicFramePr>
            <a:graphicFrameLocks noGrp="1"/>
          </p:cNvGraphicFramePr>
          <p:nvPr>
            <p:ph sz="half" idx="1"/>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sz="half" idx="2"/>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3255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Sample size</a:t>
            </a:r>
          </a:p>
          <a:p>
            <a:r>
              <a:rPr lang="en-US" dirty="0" smtClean="0"/>
              <a:t>Limited survey time frame</a:t>
            </a:r>
          </a:p>
          <a:p>
            <a:r>
              <a:rPr lang="en-US" dirty="0" smtClean="0"/>
              <a:t>Skewed -&gt; mostly women respondents</a:t>
            </a:r>
          </a:p>
          <a:p>
            <a:endParaRPr lang="en-US" dirty="0" smtClean="0"/>
          </a:p>
        </p:txBody>
      </p:sp>
    </p:spTree>
    <p:extLst>
      <p:ext uri="{BB962C8B-B14F-4D97-AF65-F5344CB8AC3E}">
        <p14:creationId xmlns:p14="http://schemas.microsoft.com/office/powerpoint/2010/main" val="8760377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Komen Race for the Cure Analysis</a:t>
            </a:r>
            <a:endParaRPr lang="en-US" dirty="0"/>
          </a:p>
        </p:txBody>
      </p:sp>
      <p:sp>
        <p:nvSpPr>
          <p:cNvPr id="3" name="Subtitle 2"/>
          <p:cNvSpPr>
            <a:spLocks noGrp="1"/>
          </p:cNvSpPr>
          <p:nvPr>
            <p:ph type="subTitle" idx="1"/>
          </p:nvPr>
        </p:nvSpPr>
        <p:spPr/>
        <p:txBody>
          <a:bodyPr>
            <a:normAutofit/>
          </a:bodyPr>
          <a:lstStyle/>
          <a:p>
            <a:r>
              <a:rPr lang="en-US" dirty="0" smtClean="0"/>
              <a:t>Samantha </a:t>
            </a:r>
            <a:r>
              <a:rPr lang="en-US" dirty="0" err="1" smtClean="0"/>
              <a:t>Bandasack</a:t>
            </a:r>
            <a:endParaRPr lang="en-US" dirty="0" smtClean="0"/>
          </a:p>
          <a:p>
            <a:r>
              <a:rPr lang="en-US" dirty="0" smtClean="0"/>
              <a:t>Bethany Emerson</a:t>
            </a:r>
          </a:p>
          <a:p>
            <a:r>
              <a:rPr lang="en-US" dirty="0" smtClean="0"/>
              <a:t>Angie Huynh</a:t>
            </a:r>
          </a:p>
          <a:p>
            <a:r>
              <a:rPr lang="en-US" dirty="0" smtClean="0"/>
              <a:t>Ciara </a:t>
            </a:r>
            <a:r>
              <a:rPr lang="en-US" dirty="0" err="1" smtClean="0"/>
              <a:t>Thyfault</a:t>
            </a:r>
            <a:endParaRPr lang="en-US" dirty="0"/>
          </a:p>
        </p:txBody>
      </p:sp>
    </p:spTree>
    <p:extLst>
      <p:ext uri="{BB962C8B-B14F-4D97-AF65-F5344CB8AC3E}">
        <p14:creationId xmlns:p14="http://schemas.microsoft.com/office/powerpoint/2010/main" val="28318256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Create marketing campaign on funding awareness</a:t>
            </a:r>
          </a:p>
          <a:p>
            <a:r>
              <a:rPr lang="en-US" dirty="0" smtClean="0"/>
              <a:t>Discount to breast cancer survivor </a:t>
            </a:r>
            <a:endParaRPr lang="en-US" dirty="0" smtClean="0"/>
          </a:p>
          <a:p>
            <a:r>
              <a:rPr lang="en-US" dirty="0" smtClean="0"/>
              <a:t>Discount to students </a:t>
            </a:r>
            <a:endParaRPr lang="en-US" dirty="0" smtClean="0"/>
          </a:p>
          <a:p>
            <a:r>
              <a:rPr lang="en-US" dirty="0" smtClean="0"/>
              <a:t>Targeting hospitals and using emotional appeal</a:t>
            </a:r>
            <a:endParaRPr lang="en-US" dirty="0"/>
          </a:p>
        </p:txBody>
      </p:sp>
    </p:spTree>
    <p:extLst>
      <p:ext uri="{BB962C8B-B14F-4D97-AF65-F5344CB8AC3E}">
        <p14:creationId xmlns:p14="http://schemas.microsoft.com/office/powerpoint/2010/main" val="2047989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46075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Demographics</a:t>
            </a:r>
          </a:p>
          <a:p>
            <a:r>
              <a:rPr lang="en-US" dirty="0" smtClean="0"/>
              <a:t>Motivation</a:t>
            </a:r>
          </a:p>
          <a:p>
            <a:r>
              <a:rPr lang="en-US" dirty="0" smtClean="0"/>
              <a:t>Awareness</a:t>
            </a:r>
            <a:endParaRPr lang="en-US" dirty="0"/>
          </a:p>
        </p:txBody>
      </p:sp>
    </p:spTree>
    <p:extLst>
      <p:ext uri="{BB962C8B-B14F-4D97-AF65-F5344CB8AC3E}">
        <p14:creationId xmlns:p14="http://schemas.microsoft.com/office/powerpoint/2010/main" val="32381170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idx="1"/>
          </p:nvPr>
        </p:nvSpPr>
        <p:spPr/>
        <p:txBody>
          <a:bodyPr/>
          <a:lstStyle/>
          <a:p>
            <a:r>
              <a:rPr lang="en-US" dirty="0" smtClean="0"/>
              <a:t>Gender</a:t>
            </a:r>
          </a:p>
          <a:p>
            <a:r>
              <a:rPr lang="en-US" dirty="0" smtClean="0"/>
              <a:t>Age</a:t>
            </a:r>
          </a:p>
          <a:p>
            <a:r>
              <a:rPr lang="en-US" dirty="0" smtClean="0"/>
              <a:t>Education</a:t>
            </a:r>
          </a:p>
          <a:p>
            <a:r>
              <a:rPr lang="en-US" dirty="0" smtClean="0"/>
              <a:t>Martial Status</a:t>
            </a:r>
            <a:endParaRPr lang="en-US" dirty="0"/>
          </a:p>
        </p:txBody>
      </p:sp>
    </p:spTree>
    <p:extLst>
      <p:ext uri="{BB962C8B-B14F-4D97-AF65-F5344CB8AC3E}">
        <p14:creationId xmlns:p14="http://schemas.microsoft.com/office/powerpoint/2010/main" val="5181671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061964406"/>
              </p:ext>
            </p:extLst>
          </p:nvPr>
        </p:nvGraphicFramePr>
        <p:xfrm>
          <a:off x="381001" y="4109292"/>
          <a:ext cx="8382000" cy="2443907"/>
        </p:xfrm>
        <a:graphic>
          <a:graphicData uri="http://schemas.openxmlformats.org/drawingml/2006/table">
            <a:tbl>
              <a:tblPr>
                <a:tableStyleId>{5C22544A-7EE6-4342-B048-85BDC9FD1C3A}</a:tableStyleId>
              </a:tblPr>
              <a:tblGrid>
                <a:gridCol w="1504044"/>
                <a:gridCol w="1114020"/>
                <a:gridCol w="1506380"/>
                <a:gridCol w="665608"/>
                <a:gridCol w="665608"/>
                <a:gridCol w="665608"/>
                <a:gridCol w="665608"/>
                <a:gridCol w="665608"/>
                <a:gridCol w="530373"/>
                <a:gridCol w="399143"/>
              </a:tblGrid>
              <a:tr h="335770">
                <a:tc rowSpan="2" gridSpan="2">
                  <a:txBody>
                    <a:bodyPr/>
                    <a:lstStyle/>
                    <a:p>
                      <a:pPr algn="l" fontAlgn="b"/>
                      <a:r>
                        <a:rPr lang="en-US" sz="1200" u="none" strike="noStrike" dirty="0">
                          <a:effectLst/>
                        </a:rPr>
                        <a:t> </a:t>
                      </a:r>
                      <a:r>
                        <a:rPr lang="en-US" sz="1200" u="none" strike="noStrike" dirty="0" smtClean="0">
                          <a:effectLst/>
                        </a:rPr>
                        <a:t>2013</a:t>
                      </a:r>
                      <a:endParaRPr lang="en-US" sz="1200" b="0" i="0" u="none" strike="noStrike" dirty="0">
                        <a:solidFill>
                          <a:srgbClr val="000000"/>
                        </a:solidFill>
                        <a:effectLst/>
                        <a:latin typeface="Arial"/>
                      </a:endParaRPr>
                    </a:p>
                  </a:txBody>
                  <a:tcPr marL="3547" marR="3547" marT="3547" marB="0" anchor="b"/>
                </a:tc>
                <a:tc rowSpan="2" hMerge="1">
                  <a:txBody>
                    <a:bodyPr/>
                    <a:lstStyle/>
                    <a:p>
                      <a:endParaRPr lang="en-US"/>
                    </a:p>
                  </a:txBody>
                  <a:tcPr/>
                </a:tc>
                <a:tc gridSpan="7">
                  <a:txBody>
                    <a:bodyPr/>
                    <a:lstStyle/>
                    <a:p>
                      <a:pPr algn="ctr" fontAlgn="b"/>
                      <a:r>
                        <a:rPr lang="en-US" sz="1200" u="none" strike="noStrike" dirty="0">
                          <a:effectLst/>
                        </a:rPr>
                        <a:t>Q5b As a runner/walker, was your active participation in the Race:</a:t>
                      </a:r>
                      <a:endParaRPr lang="en-US" sz="1200" b="0" i="0" u="none" strike="noStrike" dirty="0">
                        <a:solidFill>
                          <a:srgbClr val="000000"/>
                        </a:solidFill>
                        <a:effectLst/>
                        <a:latin typeface="Arial"/>
                      </a:endParaRPr>
                    </a:p>
                  </a:txBody>
                  <a:tcPr marL="3547" marR="3547" marT="354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200" u="none" strike="noStrike">
                          <a:effectLst/>
                        </a:rPr>
                        <a:t>Total</a:t>
                      </a:r>
                      <a:endParaRPr lang="en-US" sz="1200" b="0" i="0" u="none" strike="noStrike">
                        <a:solidFill>
                          <a:srgbClr val="000000"/>
                        </a:solidFill>
                        <a:effectLst/>
                        <a:latin typeface="Arial"/>
                      </a:endParaRPr>
                    </a:p>
                  </a:txBody>
                  <a:tcPr marL="3547" marR="3547" marT="3547" marB="0" anchor="b"/>
                </a:tc>
              </a:tr>
              <a:tr h="1095320">
                <a:tc gridSpan="2" vMerge="1">
                  <a:txBody>
                    <a:bodyPr/>
                    <a:lstStyle/>
                    <a:p>
                      <a:endParaRPr lang="en-US"/>
                    </a:p>
                  </a:txBody>
                  <a:tcPr/>
                </a:tc>
                <a:tc hMerge="1" vMerge="1">
                  <a:txBody>
                    <a:bodyPr/>
                    <a:lstStyle/>
                    <a:p>
                      <a:endParaRPr lang="en-US"/>
                    </a:p>
                  </a:txBody>
                  <a:tcPr/>
                </a:tc>
                <a:tc>
                  <a:txBody>
                    <a:bodyPr/>
                    <a:lstStyle/>
                    <a:p>
                      <a:pPr algn="ctr" fontAlgn="b"/>
                      <a:r>
                        <a:rPr lang="en-US" sz="1200" u="none" strike="noStrike" dirty="0">
                          <a:effectLst/>
                        </a:rPr>
                        <a:t>1 As a survivor</a:t>
                      </a:r>
                      <a:endParaRPr lang="en-US" sz="1200" b="0" i="0" u="none" strike="noStrike" dirty="0">
                        <a:solidFill>
                          <a:srgbClr val="000000"/>
                        </a:solidFill>
                        <a:effectLst/>
                        <a:latin typeface="Arial"/>
                      </a:endParaRPr>
                    </a:p>
                  </a:txBody>
                  <a:tcPr marL="3547" marR="3547" marT="3547" marB="0" anchor="b"/>
                </a:tc>
                <a:tc>
                  <a:txBody>
                    <a:bodyPr/>
                    <a:lstStyle/>
                    <a:p>
                      <a:pPr algn="ctr" fontAlgn="b"/>
                      <a:r>
                        <a:rPr lang="en-US" sz="1200" u="none" strike="noStrike">
                          <a:effectLst/>
                        </a:rPr>
                        <a:t>2 As a supporter of a survivor</a:t>
                      </a:r>
                      <a:endParaRPr lang="en-US" sz="1200" b="0" i="0" u="none" strike="noStrike">
                        <a:solidFill>
                          <a:srgbClr val="000000"/>
                        </a:solidFill>
                        <a:effectLst/>
                        <a:latin typeface="Arial"/>
                      </a:endParaRPr>
                    </a:p>
                  </a:txBody>
                  <a:tcPr marL="3547" marR="3547" marT="3547" marB="0" anchor="b"/>
                </a:tc>
                <a:tc>
                  <a:txBody>
                    <a:bodyPr/>
                    <a:lstStyle/>
                    <a:p>
                      <a:pPr algn="ctr" fontAlgn="b"/>
                      <a:r>
                        <a:rPr lang="en-US" sz="1200" u="none" strike="noStrike">
                          <a:effectLst/>
                        </a:rPr>
                        <a:t>3 To remember a loved one</a:t>
                      </a:r>
                      <a:endParaRPr lang="en-US" sz="1200" b="0" i="0" u="none" strike="noStrike">
                        <a:solidFill>
                          <a:srgbClr val="000000"/>
                        </a:solidFill>
                        <a:effectLst/>
                        <a:latin typeface="Arial"/>
                      </a:endParaRPr>
                    </a:p>
                  </a:txBody>
                  <a:tcPr marL="3547" marR="3547" marT="3547" marB="0" anchor="b"/>
                </a:tc>
                <a:tc>
                  <a:txBody>
                    <a:bodyPr/>
                    <a:lstStyle/>
                    <a:p>
                      <a:pPr algn="ctr" fontAlgn="b"/>
                      <a:r>
                        <a:rPr lang="en-US" sz="1200" u="none" strike="noStrike">
                          <a:effectLst/>
                        </a:rPr>
                        <a:t>4 As part of a sponsoring organization</a:t>
                      </a:r>
                      <a:endParaRPr lang="en-US" sz="1200" b="0" i="0" u="none" strike="noStrike">
                        <a:solidFill>
                          <a:srgbClr val="000000"/>
                        </a:solidFill>
                        <a:effectLst/>
                        <a:latin typeface="Arial"/>
                      </a:endParaRPr>
                    </a:p>
                  </a:txBody>
                  <a:tcPr marL="3547" marR="3547" marT="3547" marB="0" anchor="b"/>
                </a:tc>
                <a:tc>
                  <a:txBody>
                    <a:bodyPr/>
                    <a:lstStyle/>
                    <a:p>
                      <a:pPr algn="ctr" fontAlgn="b"/>
                      <a:r>
                        <a:rPr lang="en-US" sz="1200" u="none" strike="noStrike">
                          <a:effectLst/>
                        </a:rPr>
                        <a:t>5 Just to run in a race</a:t>
                      </a:r>
                      <a:endParaRPr lang="en-US" sz="1200" b="0" i="0" u="none" strike="noStrike">
                        <a:solidFill>
                          <a:srgbClr val="000000"/>
                        </a:solidFill>
                        <a:effectLst/>
                        <a:latin typeface="Arial"/>
                      </a:endParaRPr>
                    </a:p>
                  </a:txBody>
                  <a:tcPr marL="3547" marR="3547" marT="3547" marB="0" anchor="b"/>
                </a:tc>
                <a:tc>
                  <a:txBody>
                    <a:bodyPr/>
                    <a:lstStyle/>
                    <a:p>
                      <a:pPr algn="ctr" fontAlgn="b"/>
                      <a:r>
                        <a:rPr lang="en-US" sz="1200" u="none" strike="noStrike">
                          <a:effectLst/>
                        </a:rPr>
                        <a:t>7 As part of a group/team</a:t>
                      </a:r>
                      <a:endParaRPr lang="en-US" sz="1200" b="0" i="0" u="none" strike="noStrike">
                        <a:solidFill>
                          <a:srgbClr val="000000"/>
                        </a:solidFill>
                        <a:effectLst/>
                        <a:latin typeface="Arial"/>
                      </a:endParaRPr>
                    </a:p>
                  </a:txBody>
                  <a:tcPr marL="3547" marR="3547" marT="3547" marB="0" anchor="b"/>
                </a:tc>
                <a:tc>
                  <a:txBody>
                    <a:bodyPr/>
                    <a:lstStyle/>
                    <a:p>
                      <a:pPr algn="ctr" fontAlgn="b"/>
                      <a:r>
                        <a:rPr lang="en-US" sz="1200" u="none" strike="noStrike">
                          <a:effectLst/>
                        </a:rPr>
                        <a:t>8 Other</a:t>
                      </a:r>
                      <a:endParaRPr lang="en-US" sz="1200" b="0" i="0" u="none" strike="noStrike">
                        <a:solidFill>
                          <a:srgbClr val="000000"/>
                        </a:solidFill>
                        <a:effectLst/>
                        <a:latin typeface="Arial"/>
                      </a:endParaRPr>
                    </a:p>
                  </a:txBody>
                  <a:tcPr marL="3547" marR="3547" marT="3547" marB="0" anchor="b"/>
                </a:tc>
                <a:tc vMerge="1">
                  <a:txBody>
                    <a:bodyPr/>
                    <a:lstStyle/>
                    <a:p>
                      <a:endParaRPr lang="en-US"/>
                    </a:p>
                  </a:txBody>
                  <a:tcPr/>
                </a:tc>
              </a:tr>
              <a:tr h="335770">
                <a:tc rowSpan="2">
                  <a:txBody>
                    <a:bodyPr/>
                    <a:lstStyle/>
                    <a:p>
                      <a:pPr algn="l" fontAlgn="t"/>
                      <a:r>
                        <a:rPr lang="en-US" sz="1200" u="none" strike="noStrike">
                          <a:effectLst/>
                        </a:rPr>
                        <a:t>Q47 Gender</a:t>
                      </a:r>
                      <a:endParaRPr lang="en-US" sz="1200" b="0" i="0" u="none" strike="noStrike">
                        <a:solidFill>
                          <a:srgbClr val="000000"/>
                        </a:solidFill>
                        <a:effectLst/>
                        <a:latin typeface="Arial"/>
                      </a:endParaRPr>
                    </a:p>
                  </a:txBody>
                  <a:tcPr marL="3547" marR="3547" marT="3547" marB="0"/>
                </a:tc>
                <a:tc>
                  <a:txBody>
                    <a:bodyPr/>
                    <a:lstStyle/>
                    <a:p>
                      <a:pPr algn="l" fontAlgn="t"/>
                      <a:r>
                        <a:rPr lang="en-US" sz="1200" u="none" strike="noStrike">
                          <a:effectLst/>
                        </a:rPr>
                        <a:t>1 Male</a:t>
                      </a:r>
                      <a:endParaRPr lang="en-US" sz="1200" b="0" i="0" u="none" strike="noStrike">
                        <a:solidFill>
                          <a:srgbClr val="000000"/>
                        </a:solidFill>
                        <a:effectLst/>
                        <a:latin typeface="Arial"/>
                      </a:endParaRPr>
                    </a:p>
                  </a:txBody>
                  <a:tcPr marL="3547" marR="3547" marT="3547" marB="0"/>
                </a:tc>
                <a:tc>
                  <a:txBody>
                    <a:bodyPr/>
                    <a:lstStyle/>
                    <a:p>
                      <a:pPr algn="r" fontAlgn="ctr"/>
                      <a:r>
                        <a:rPr lang="en-US" sz="1200" u="none" strike="noStrike">
                          <a:effectLst/>
                        </a:rPr>
                        <a:t>0</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5</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0</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0</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3</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0</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0</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8</a:t>
                      </a:r>
                      <a:endParaRPr lang="en-US" sz="1200" b="0" i="0" u="none" strike="noStrike">
                        <a:solidFill>
                          <a:srgbClr val="000000"/>
                        </a:solidFill>
                        <a:effectLst/>
                        <a:latin typeface="Arial"/>
                      </a:endParaRPr>
                    </a:p>
                  </a:txBody>
                  <a:tcPr marL="3547" marR="3547" marT="3547" marB="0" anchor="ctr"/>
                </a:tc>
              </a:tr>
              <a:tr h="335770">
                <a:tc vMerge="1">
                  <a:txBody>
                    <a:bodyPr/>
                    <a:lstStyle/>
                    <a:p>
                      <a:endParaRPr lang="en-US"/>
                    </a:p>
                  </a:txBody>
                  <a:tcPr/>
                </a:tc>
                <a:tc>
                  <a:txBody>
                    <a:bodyPr/>
                    <a:lstStyle/>
                    <a:p>
                      <a:pPr algn="l" fontAlgn="t"/>
                      <a:r>
                        <a:rPr lang="en-US" sz="1200" u="none" strike="noStrike">
                          <a:effectLst/>
                        </a:rPr>
                        <a:t>2 Female</a:t>
                      </a:r>
                      <a:endParaRPr lang="en-US" sz="1200" b="0" i="0" u="none" strike="noStrike">
                        <a:solidFill>
                          <a:srgbClr val="000000"/>
                        </a:solidFill>
                        <a:effectLst/>
                        <a:latin typeface="Arial"/>
                      </a:endParaRPr>
                    </a:p>
                  </a:txBody>
                  <a:tcPr marL="3547" marR="3547" marT="3547" marB="0"/>
                </a:tc>
                <a:tc>
                  <a:txBody>
                    <a:bodyPr/>
                    <a:lstStyle/>
                    <a:p>
                      <a:pPr algn="r" fontAlgn="ctr"/>
                      <a:r>
                        <a:rPr lang="en-US" sz="1200" u="none" strike="noStrike">
                          <a:effectLst/>
                        </a:rPr>
                        <a:t>48</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31</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13</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3</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6</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15</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6</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122</a:t>
                      </a:r>
                      <a:endParaRPr lang="en-US" sz="1200" b="0" i="0" u="none" strike="noStrike">
                        <a:solidFill>
                          <a:srgbClr val="000000"/>
                        </a:solidFill>
                        <a:effectLst/>
                        <a:latin typeface="Arial"/>
                      </a:endParaRPr>
                    </a:p>
                  </a:txBody>
                  <a:tcPr marL="3547" marR="3547" marT="3547" marB="0" anchor="ctr"/>
                </a:tc>
              </a:tr>
              <a:tr h="335770">
                <a:tc gridSpan="2">
                  <a:txBody>
                    <a:bodyPr/>
                    <a:lstStyle/>
                    <a:p>
                      <a:pPr algn="l" fontAlgn="t"/>
                      <a:r>
                        <a:rPr lang="en-US" sz="1200" u="none" strike="noStrike">
                          <a:effectLst/>
                        </a:rPr>
                        <a:t>Total</a:t>
                      </a:r>
                      <a:endParaRPr lang="en-US" sz="1200" b="0" i="0" u="none" strike="noStrike">
                        <a:solidFill>
                          <a:srgbClr val="000000"/>
                        </a:solidFill>
                        <a:effectLst/>
                        <a:latin typeface="Arial"/>
                      </a:endParaRPr>
                    </a:p>
                  </a:txBody>
                  <a:tcPr marL="3547" marR="3547" marT="3547" marB="0"/>
                </a:tc>
                <a:tc hMerge="1">
                  <a:txBody>
                    <a:bodyPr/>
                    <a:lstStyle/>
                    <a:p>
                      <a:endParaRPr lang="en-US"/>
                    </a:p>
                  </a:txBody>
                  <a:tcPr/>
                </a:tc>
                <a:tc>
                  <a:txBody>
                    <a:bodyPr/>
                    <a:lstStyle/>
                    <a:p>
                      <a:pPr algn="r" fontAlgn="ctr"/>
                      <a:r>
                        <a:rPr lang="en-US" sz="1200" u="none" strike="noStrike">
                          <a:effectLst/>
                        </a:rPr>
                        <a:t>48</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36</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13</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3</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9</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15</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a:effectLst/>
                        </a:rPr>
                        <a:t>6</a:t>
                      </a:r>
                      <a:endParaRPr lang="en-US" sz="1200" b="0" i="0" u="none" strike="noStrike">
                        <a:solidFill>
                          <a:srgbClr val="000000"/>
                        </a:solidFill>
                        <a:effectLst/>
                        <a:latin typeface="Arial"/>
                      </a:endParaRPr>
                    </a:p>
                  </a:txBody>
                  <a:tcPr marL="3547" marR="3547" marT="3547" marB="0" anchor="ctr"/>
                </a:tc>
                <a:tc>
                  <a:txBody>
                    <a:bodyPr/>
                    <a:lstStyle/>
                    <a:p>
                      <a:pPr algn="r" fontAlgn="ctr"/>
                      <a:r>
                        <a:rPr lang="en-US" sz="1200" u="none" strike="noStrike" dirty="0">
                          <a:effectLst/>
                        </a:rPr>
                        <a:t>130</a:t>
                      </a:r>
                      <a:endParaRPr lang="en-US" sz="1200" b="0" i="0" u="none" strike="noStrike" dirty="0">
                        <a:solidFill>
                          <a:srgbClr val="000000"/>
                        </a:solidFill>
                        <a:effectLst/>
                        <a:latin typeface="Arial"/>
                      </a:endParaRPr>
                    </a:p>
                  </a:txBody>
                  <a:tcPr marL="3547" marR="3547" marT="3547"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4982388"/>
              </p:ext>
            </p:extLst>
          </p:nvPr>
        </p:nvGraphicFramePr>
        <p:xfrm>
          <a:off x="457200" y="1295400"/>
          <a:ext cx="8229602" cy="1544895"/>
        </p:xfrm>
        <a:graphic>
          <a:graphicData uri="http://schemas.openxmlformats.org/drawingml/2006/table">
            <a:tbl>
              <a:tblPr>
                <a:tableStyleId>{5C22544A-7EE6-4342-B048-85BDC9FD1C3A}</a:tableStyleId>
              </a:tblPr>
              <a:tblGrid>
                <a:gridCol w="1476697"/>
                <a:gridCol w="1093764"/>
                <a:gridCol w="1478990"/>
                <a:gridCol w="653507"/>
                <a:gridCol w="653507"/>
                <a:gridCol w="653507"/>
                <a:gridCol w="653507"/>
                <a:gridCol w="653507"/>
                <a:gridCol w="454015"/>
                <a:gridCol w="458601"/>
              </a:tblGrid>
              <a:tr h="144548">
                <a:tc rowSpan="2" gridSpan="2">
                  <a:txBody>
                    <a:bodyPr/>
                    <a:lstStyle/>
                    <a:p>
                      <a:pPr algn="l" fontAlgn="b"/>
                      <a:r>
                        <a:rPr lang="en-US" sz="700" u="none" strike="noStrike" dirty="0">
                          <a:effectLst/>
                        </a:rPr>
                        <a:t> </a:t>
                      </a:r>
                      <a:r>
                        <a:rPr lang="en-US" sz="1200" u="none" strike="noStrike" dirty="0" smtClean="0">
                          <a:effectLst/>
                        </a:rPr>
                        <a:t>2012</a:t>
                      </a:r>
                      <a:endParaRPr lang="en-US" sz="1200" b="0" i="0" u="none" strike="noStrike" dirty="0">
                        <a:solidFill>
                          <a:srgbClr val="000000"/>
                        </a:solidFill>
                        <a:effectLst/>
                        <a:latin typeface="Arial"/>
                      </a:endParaRPr>
                    </a:p>
                  </a:txBody>
                  <a:tcPr marL="7227" marR="7227" marT="7227" marB="0" anchor="b"/>
                </a:tc>
                <a:tc rowSpan="2" hMerge="1">
                  <a:txBody>
                    <a:bodyPr/>
                    <a:lstStyle/>
                    <a:p>
                      <a:endParaRPr lang="en-US"/>
                    </a:p>
                  </a:txBody>
                  <a:tcPr/>
                </a:tc>
                <a:tc gridSpan="7">
                  <a:txBody>
                    <a:bodyPr/>
                    <a:lstStyle/>
                    <a:p>
                      <a:pPr algn="ctr" fontAlgn="b"/>
                      <a:r>
                        <a:rPr lang="en-US" sz="1100" u="none" strike="noStrike" dirty="0">
                          <a:effectLst/>
                        </a:rPr>
                        <a:t>Q6b As a runner/walker, was your active participation in the Race:</a:t>
                      </a:r>
                      <a:endParaRPr lang="en-US" sz="1100" b="0" i="0" u="none" strike="noStrike" dirty="0">
                        <a:solidFill>
                          <a:srgbClr val="000000"/>
                        </a:solidFill>
                        <a:effectLst/>
                        <a:latin typeface="Arial"/>
                      </a:endParaRPr>
                    </a:p>
                  </a:txBody>
                  <a:tcPr marL="7227" marR="7227" marT="722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100" u="none" strike="noStrike">
                          <a:effectLst/>
                        </a:rPr>
                        <a:t>Total</a:t>
                      </a:r>
                      <a:endParaRPr lang="en-US" sz="1100" b="0" i="0" u="none" strike="noStrike">
                        <a:solidFill>
                          <a:srgbClr val="000000"/>
                        </a:solidFill>
                        <a:effectLst/>
                        <a:latin typeface="Arial"/>
                      </a:endParaRPr>
                    </a:p>
                  </a:txBody>
                  <a:tcPr marL="7227" marR="7227" marT="7227" marB="0" anchor="b"/>
                </a:tc>
              </a:tr>
              <a:tr h="433644">
                <a:tc gridSpan="2" vMerge="1">
                  <a:txBody>
                    <a:bodyPr/>
                    <a:lstStyle/>
                    <a:p>
                      <a:endParaRPr lang="en-US"/>
                    </a:p>
                  </a:txBody>
                  <a:tcPr/>
                </a:tc>
                <a:tc hMerge="1" vMerge="1">
                  <a:txBody>
                    <a:bodyPr/>
                    <a:lstStyle/>
                    <a:p>
                      <a:endParaRPr lang="en-US"/>
                    </a:p>
                  </a:txBody>
                  <a:tcPr/>
                </a:tc>
                <a:tc>
                  <a:txBody>
                    <a:bodyPr/>
                    <a:lstStyle/>
                    <a:p>
                      <a:pPr algn="ctr" fontAlgn="b"/>
                      <a:r>
                        <a:rPr lang="en-US" sz="1100" u="none" strike="noStrike" dirty="0">
                          <a:effectLst/>
                        </a:rPr>
                        <a:t>1 As a survivor</a:t>
                      </a:r>
                      <a:endParaRPr lang="en-US" sz="1100" b="0" i="0" u="none" strike="noStrike" dirty="0">
                        <a:solidFill>
                          <a:srgbClr val="000000"/>
                        </a:solidFill>
                        <a:effectLst/>
                        <a:latin typeface="Arial"/>
                      </a:endParaRPr>
                    </a:p>
                  </a:txBody>
                  <a:tcPr marL="7227" marR="7227" marT="7227" marB="0" anchor="b"/>
                </a:tc>
                <a:tc>
                  <a:txBody>
                    <a:bodyPr/>
                    <a:lstStyle/>
                    <a:p>
                      <a:pPr algn="ctr" fontAlgn="b"/>
                      <a:r>
                        <a:rPr lang="en-US" sz="1100" u="none" strike="noStrike" dirty="0">
                          <a:effectLst/>
                        </a:rPr>
                        <a:t>2 As a supporter of a survivor</a:t>
                      </a:r>
                      <a:endParaRPr lang="en-US" sz="1100" b="0" i="0" u="none" strike="noStrike" dirty="0">
                        <a:solidFill>
                          <a:srgbClr val="000000"/>
                        </a:solidFill>
                        <a:effectLst/>
                        <a:latin typeface="Arial"/>
                      </a:endParaRPr>
                    </a:p>
                  </a:txBody>
                  <a:tcPr marL="7227" marR="7227" marT="7227" marB="0" anchor="b"/>
                </a:tc>
                <a:tc>
                  <a:txBody>
                    <a:bodyPr/>
                    <a:lstStyle/>
                    <a:p>
                      <a:pPr algn="ctr" fontAlgn="b"/>
                      <a:r>
                        <a:rPr lang="en-US" sz="1100" u="none" strike="noStrike" dirty="0">
                          <a:effectLst/>
                        </a:rPr>
                        <a:t>3 To remember a loved one</a:t>
                      </a:r>
                      <a:endParaRPr lang="en-US" sz="1100" b="0" i="0" u="none" strike="noStrike" dirty="0">
                        <a:solidFill>
                          <a:srgbClr val="000000"/>
                        </a:solidFill>
                        <a:effectLst/>
                        <a:latin typeface="Arial"/>
                      </a:endParaRPr>
                    </a:p>
                  </a:txBody>
                  <a:tcPr marL="7227" marR="7227" marT="7227" marB="0" anchor="b"/>
                </a:tc>
                <a:tc>
                  <a:txBody>
                    <a:bodyPr/>
                    <a:lstStyle/>
                    <a:p>
                      <a:pPr algn="ctr" fontAlgn="b"/>
                      <a:r>
                        <a:rPr lang="en-US" sz="1100" u="none" strike="noStrike" dirty="0">
                          <a:effectLst/>
                        </a:rPr>
                        <a:t>4 As part of a sponsoring organization</a:t>
                      </a:r>
                      <a:endParaRPr lang="en-US" sz="1100" b="0" i="0" u="none" strike="noStrike" dirty="0">
                        <a:solidFill>
                          <a:srgbClr val="000000"/>
                        </a:solidFill>
                        <a:effectLst/>
                        <a:latin typeface="Arial"/>
                      </a:endParaRPr>
                    </a:p>
                  </a:txBody>
                  <a:tcPr marL="7227" marR="7227" marT="7227" marB="0" anchor="b"/>
                </a:tc>
                <a:tc>
                  <a:txBody>
                    <a:bodyPr/>
                    <a:lstStyle/>
                    <a:p>
                      <a:pPr algn="ctr" fontAlgn="b"/>
                      <a:r>
                        <a:rPr lang="en-US" sz="1100" u="none" strike="noStrike">
                          <a:effectLst/>
                        </a:rPr>
                        <a:t>5 Just to run in a race</a:t>
                      </a:r>
                      <a:endParaRPr lang="en-US" sz="1100" b="0" i="0" u="none" strike="noStrike">
                        <a:solidFill>
                          <a:srgbClr val="000000"/>
                        </a:solidFill>
                        <a:effectLst/>
                        <a:latin typeface="Arial"/>
                      </a:endParaRPr>
                    </a:p>
                  </a:txBody>
                  <a:tcPr marL="7227" marR="7227" marT="7227" marB="0" anchor="b"/>
                </a:tc>
                <a:tc>
                  <a:txBody>
                    <a:bodyPr/>
                    <a:lstStyle/>
                    <a:p>
                      <a:pPr algn="ctr" fontAlgn="b"/>
                      <a:r>
                        <a:rPr lang="en-US" sz="1100" u="none" strike="noStrike">
                          <a:effectLst/>
                        </a:rPr>
                        <a:t>7 As part of a group/team</a:t>
                      </a:r>
                      <a:endParaRPr lang="en-US" sz="1100" b="0" i="0" u="none" strike="noStrike">
                        <a:solidFill>
                          <a:srgbClr val="000000"/>
                        </a:solidFill>
                        <a:effectLst/>
                        <a:latin typeface="Arial"/>
                      </a:endParaRPr>
                    </a:p>
                  </a:txBody>
                  <a:tcPr marL="7227" marR="7227" marT="7227" marB="0" anchor="b"/>
                </a:tc>
                <a:tc>
                  <a:txBody>
                    <a:bodyPr/>
                    <a:lstStyle/>
                    <a:p>
                      <a:pPr algn="ctr" fontAlgn="b"/>
                      <a:r>
                        <a:rPr lang="en-US" sz="1100" u="none" strike="noStrike">
                          <a:effectLst/>
                        </a:rPr>
                        <a:t>8 Other</a:t>
                      </a:r>
                      <a:endParaRPr lang="en-US" sz="1100" b="0" i="0" u="none" strike="noStrike">
                        <a:solidFill>
                          <a:srgbClr val="000000"/>
                        </a:solidFill>
                        <a:effectLst/>
                        <a:latin typeface="Arial"/>
                      </a:endParaRPr>
                    </a:p>
                  </a:txBody>
                  <a:tcPr marL="7227" marR="7227" marT="7227" marB="0" anchor="b"/>
                </a:tc>
                <a:tc vMerge="1">
                  <a:txBody>
                    <a:bodyPr/>
                    <a:lstStyle/>
                    <a:p>
                      <a:endParaRPr lang="en-US"/>
                    </a:p>
                  </a:txBody>
                  <a:tcPr/>
                </a:tc>
              </a:tr>
              <a:tr h="144548">
                <a:tc rowSpan="2">
                  <a:txBody>
                    <a:bodyPr/>
                    <a:lstStyle/>
                    <a:p>
                      <a:pPr algn="l" fontAlgn="t"/>
                      <a:r>
                        <a:rPr lang="en-US" sz="1100" u="none" strike="noStrike" dirty="0">
                          <a:effectLst/>
                        </a:rPr>
                        <a:t>Q47 Gender</a:t>
                      </a:r>
                      <a:endParaRPr lang="en-US" sz="1100" b="0" i="0" u="none" strike="noStrike" dirty="0">
                        <a:solidFill>
                          <a:srgbClr val="000000"/>
                        </a:solidFill>
                        <a:effectLst/>
                        <a:latin typeface="Arial"/>
                      </a:endParaRPr>
                    </a:p>
                  </a:txBody>
                  <a:tcPr marL="7227" marR="7227" marT="7227" marB="0"/>
                </a:tc>
                <a:tc>
                  <a:txBody>
                    <a:bodyPr/>
                    <a:lstStyle/>
                    <a:p>
                      <a:pPr algn="l" fontAlgn="t"/>
                      <a:r>
                        <a:rPr lang="en-US" sz="1100" u="none" strike="noStrike">
                          <a:effectLst/>
                        </a:rPr>
                        <a:t>1 Male</a:t>
                      </a:r>
                      <a:endParaRPr lang="en-US" sz="1100" b="0" i="0" u="none" strike="noStrike">
                        <a:solidFill>
                          <a:srgbClr val="000000"/>
                        </a:solidFill>
                        <a:effectLst/>
                        <a:latin typeface="Arial"/>
                      </a:endParaRPr>
                    </a:p>
                  </a:txBody>
                  <a:tcPr marL="7227" marR="7227" marT="7227" marB="0"/>
                </a:tc>
                <a:tc>
                  <a:txBody>
                    <a:bodyPr/>
                    <a:lstStyle/>
                    <a:p>
                      <a:pPr algn="r" fontAlgn="ctr"/>
                      <a:r>
                        <a:rPr lang="en-US" sz="1100" u="none" strike="noStrike">
                          <a:effectLst/>
                        </a:rPr>
                        <a:t>1</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2</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1</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dirty="0">
                          <a:effectLst/>
                        </a:rPr>
                        <a:t>0</a:t>
                      </a:r>
                      <a:endParaRPr lang="en-US" sz="1100" b="0" i="0" u="none" strike="noStrike" dirty="0">
                        <a:solidFill>
                          <a:srgbClr val="000000"/>
                        </a:solidFill>
                        <a:effectLst/>
                        <a:latin typeface="Arial"/>
                      </a:endParaRPr>
                    </a:p>
                  </a:txBody>
                  <a:tcPr marL="7227" marR="7227" marT="7227" marB="0" anchor="ctr"/>
                </a:tc>
                <a:tc>
                  <a:txBody>
                    <a:bodyPr/>
                    <a:lstStyle/>
                    <a:p>
                      <a:pPr algn="r" fontAlgn="ctr"/>
                      <a:r>
                        <a:rPr lang="en-US" sz="1100" u="none" strike="noStrike" dirty="0">
                          <a:effectLst/>
                        </a:rPr>
                        <a:t>4</a:t>
                      </a:r>
                      <a:endParaRPr lang="en-US" sz="1100" b="0" i="0" u="none" strike="noStrike" dirty="0">
                        <a:solidFill>
                          <a:srgbClr val="000000"/>
                        </a:solidFill>
                        <a:effectLst/>
                        <a:latin typeface="Arial"/>
                      </a:endParaRPr>
                    </a:p>
                  </a:txBody>
                  <a:tcPr marL="7227" marR="7227" marT="7227" marB="0" anchor="ctr"/>
                </a:tc>
                <a:tc>
                  <a:txBody>
                    <a:bodyPr/>
                    <a:lstStyle/>
                    <a:p>
                      <a:pPr algn="r" fontAlgn="ctr"/>
                      <a:r>
                        <a:rPr lang="en-US" sz="1100" u="none" strike="noStrike">
                          <a:effectLst/>
                        </a:rPr>
                        <a:t>0</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0</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8</a:t>
                      </a:r>
                      <a:endParaRPr lang="en-US" sz="1100" b="0" i="0" u="none" strike="noStrike">
                        <a:solidFill>
                          <a:srgbClr val="000000"/>
                        </a:solidFill>
                        <a:effectLst/>
                        <a:latin typeface="Arial"/>
                      </a:endParaRPr>
                    </a:p>
                  </a:txBody>
                  <a:tcPr marL="7227" marR="7227" marT="7227" marB="0" anchor="ctr"/>
                </a:tc>
              </a:tr>
              <a:tr h="144548">
                <a:tc vMerge="1">
                  <a:txBody>
                    <a:bodyPr/>
                    <a:lstStyle/>
                    <a:p>
                      <a:endParaRPr lang="en-US"/>
                    </a:p>
                  </a:txBody>
                  <a:tcPr/>
                </a:tc>
                <a:tc>
                  <a:txBody>
                    <a:bodyPr/>
                    <a:lstStyle/>
                    <a:p>
                      <a:pPr algn="l" fontAlgn="t"/>
                      <a:r>
                        <a:rPr lang="en-US" sz="1100" u="none" strike="noStrike" dirty="0">
                          <a:effectLst/>
                        </a:rPr>
                        <a:t>2 Female</a:t>
                      </a:r>
                      <a:endParaRPr lang="en-US" sz="1100" b="0" i="0" u="none" strike="noStrike" dirty="0">
                        <a:solidFill>
                          <a:srgbClr val="000000"/>
                        </a:solidFill>
                        <a:effectLst/>
                        <a:latin typeface="Arial"/>
                      </a:endParaRPr>
                    </a:p>
                  </a:txBody>
                  <a:tcPr marL="7227" marR="7227" marT="7227" marB="0"/>
                </a:tc>
                <a:tc>
                  <a:txBody>
                    <a:bodyPr/>
                    <a:lstStyle/>
                    <a:p>
                      <a:pPr algn="r" fontAlgn="ctr"/>
                      <a:r>
                        <a:rPr lang="en-US" sz="1100" u="none" strike="noStrike">
                          <a:effectLst/>
                        </a:rPr>
                        <a:t>42</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44</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15</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3</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dirty="0">
                          <a:effectLst/>
                        </a:rPr>
                        <a:t>7</a:t>
                      </a:r>
                      <a:endParaRPr lang="en-US" sz="1100" b="0" i="0" u="none" strike="noStrike" dirty="0">
                        <a:solidFill>
                          <a:srgbClr val="000000"/>
                        </a:solidFill>
                        <a:effectLst/>
                        <a:latin typeface="Arial"/>
                      </a:endParaRPr>
                    </a:p>
                  </a:txBody>
                  <a:tcPr marL="7227" marR="7227" marT="7227" marB="0" anchor="ctr"/>
                </a:tc>
                <a:tc>
                  <a:txBody>
                    <a:bodyPr/>
                    <a:lstStyle/>
                    <a:p>
                      <a:pPr algn="r" fontAlgn="ctr"/>
                      <a:r>
                        <a:rPr lang="en-US" sz="1100" u="none" strike="noStrike">
                          <a:effectLst/>
                        </a:rPr>
                        <a:t>16</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1</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128</a:t>
                      </a:r>
                      <a:endParaRPr lang="en-US" sz="1100" b="0" i="0" u="none" strike="noStrike">
                        <a:solidFill>
                          <a:srgbClr val="000000"/>
                        </a:solidFill>
                        <a:effectLst/>
                        <a:latin typeface="Arial"/>
                      </a:endParaRPr>
                    </a:p>
                  </a:txBody>
                  <a:tcPr marL="7227" marR="7227" marT="7227" marB="0" anchor="ctr"/>
                </a:tc>
              </a:tr>
              <a:tr h="144548">
                <a:tc gridSpan="2">
                  <a:txBody>
                    <a:bodyPr/>
                    <a:lstStyle/>
                    <a:p>
                      <a:pPr algn="l" fontAlgn="t"/>
                      <a:r>
                        <a:rPr lang="en-US" sz="1100" u="none" strike="noStrike" dirty="0">
                          <a:effectLst/>
                        </a:rPr>
                        <a:t>Total</a:t>
                      </a:r>
                      <a:endParaRPr lang="en-US" sz="1100" b="0" i="0" u="none" strike="noStrike" dirty="0">
                        <a:solidFill>
                          <a:srgbClr val="000000"/>
                        </a:solidFill>
                        <a:effectLst/>
                        <a:latin typeface="Arial"/>
                      </a:endParaRPr>
                    </a:p>
                  </a:txBody>
                  <a:tcPr marL="7227" marR="7227" marT="7227" marB="0"/>
                </a:tc>
                <a:tc hMerge="1">
                  <a:txBody>
                    <a:bodyPr/>
                    <a:lstStyle/>
                    <a:p>
                      <a:endParaRPr lang="en-US"/>
                    </a:p>
                  </a:txBody>
                  <a:tcPr/>
                </a:tc>
                <a:tc>
                  <a:txBody>
                    <a:bodyPr/>
                    <a:lstStyle/>
                    <a:p>
                      <a:pPr algn="r" fontAlgn="ctr"/>
                      <a:r>
                        <a:rPr lang="en-US" sz="1100" u="none" strike="noStrike">
                          <a:effectLst/>
                        </a:rPr>
                        <a:t>43</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46</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16</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a:effectLst/>
                        </a:rPr>
                        <a:t>3</a:t>
                      </a:r>
                      <a:endParaRPr lang="en-US" sz="1100" b="0" i="0" u="none" strike="noStrike">
                        <a:solidFill>
                          <a:srgbClr val="000000"/>
                        </a:solidFill>
                        <a:effectLst/>
                        <a:latin typeface="Arial"/>
                      </a:endParaRPr>
                    </a:p>
                  </a:txBody>
                  <a:tcPr marL="7227" marR="7227" marT="7227" marB="0" anchor="ctr"/>
                </a:tc>
                <a:tc>
                  <a:txBody>
                    <a:bodyPr/>
                    <a:lstStyle/>
                    <a:p>
                      <a:pPr algn="r" fontAlgn="ctr"/>
                      <a:r>
                        <a:rPr lang="en-US" sz="1100" u="none" strike="noStrike" dirty="0">
                          <a:effectLst/>
                        </a:rPr>
                        <a:t>11</a:t>
                      </a:r>
                      <a:endParaRPr lang="en-US" sz="1100" b="0" i="0" u="none" strike="noStrike" dirty="0">
                        <a:solidFill>
                          <a:srgbClr val="000000"/>
                        </a:solidFill>
                        <a:effectLst/>
                        <a:latin typeface="Arial"/>
                      </a:endParaRPr>
                    </a:p>
                  </a:txBody>
                  <a:tcPr marL="7227" marR="7227" marT="7227" marB="0" anchor="ctr"/>
                </a:tc>
                <a:tc>
                  <a:txBody>
                    <a:bodyPr/>
                    <a:lstStyle/>
                    <a:p>
                      <a:pPr algn="r" fontAlgn="ctr"/>
                      <a:r>
                        <a:rPr lang="en-US" sz="1100" u="none" strike="noStrike" dirty="0">
                          <a:effectLst/>
                        </a:rPr>
                        <a:t>16</a:t>
                      </a:r>
                      <a:endParaRPr lang="en-US" sz="1100" b="0" i="0" u="none" strike="noStrike" dirty="0">
                        <a:solidFill>
                          <a:srgbClr val="000000"/>
                        </a:solidFill>
                        <a:effectLst/>
                        <a:latin typeface="Arial"/>
                      </a:endParaRPr>
                    </a:p>
                  </a:txBody>
                  <a:tcPr marL="7227" marR="7227" marT="7227" marB="0" anchor="ctr"/>
                </a:tc>
                <a:tc>
                  <a:txBody>
                    <a:bodyPr/>
                    <a:lstStyle/>
                    <a:p>
                      <a:pPr algn="r" fontAlgn="ctr"/>
                      <a:r>
                        <a:rPr lang="en-US" sz="1100" u="none" strike="noStrike" dirty="0">
                          <a:effectLst/>
                        </a:rPr>
                        <a:t>1</a:t>
                      </a:r>
                      <a:endParaRPr lang="en-US" sz="1100" b="0" i="0" u="none" strike="noStrike" dirty="0">
                        <a:solidFill>
                          <a:srgbClr val="000000"/>
                        </a:solidFill>
                        <a:effectLst/>
                        <a:latin typeface="Arial"/>
                      </a:endParaRPr>
                    </a:p>
                  </a:txBody>
                  <a:tcPr marL="7227" marR="7227" marT="7227" marB="0" anchor="ctr"/>
                </a:tc>
                <a:tc>
                  <a:txBody>
                    <a:bodyPr/>
                    <a:lstStyle/>
                    <a:p>
                      <a:pPr algn="r" fontAlgn="ctr"/>
                      <a:r>
                        <a:rPr lang="en-US" sz="1100" u="none" strike="noStrike" dirty="0">
                          <a:effectLst/>
                        </a:rPr>
                        <a:t>136</a:t>
                      </a:r>
                      <a:endParaRPr lang="en-US" sz="1100" b="0" i="0" u="none" strike="noStrike" dirty="0">
                        <a:solidFill>
                          <a:srgbClr val="000000"/>
                        </a:solidFill>
                        <a:effectLst/>
                        <a:latin typeface="Arial"/>
                      </a:endParaRPr>
                    </a:p>
                  </a:txBody>
                  <a:tcPr marL="7227" marR="7227" marT="7227" marB="0" anchor="ctr"/>
                </a:tc>
              </a:tr>
            </a:tbl>
          </a:graphicData>
        </a:graphic>
      </p:graphicFrame>
    </p:spTree>
    <p:extLst>
      <p:ext uri="{BB962C8B-B14F-4D97-AF65-F5344CB8AC3E}">
        <p14:creationId xmlns:p14="http://schemas.microsoft.com/office/powerpoint/2010/main" val="26227738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22619323"/>
              </p:ext>
            </p:extLst>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703328498"/>
              </p:ext>
            </p:extLst>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22513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94918414"/>
              </p:ext>
            </p:extLst>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362892628"/>
              </p:ext>
            </p:extLst>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02198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Martial Status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076401715"/>
              </p:ext>
            </p:extLst>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363671172"/>
              </p:ext>
            </p:extLst>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92908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95517013"/>
              </p:ext>
            </p:extLst>
          </p:nvPr>
        </p:nvGraphicFramePr>
        <p:xfrm>
          <a:off x="685800" y="2209800"/>
          <a:ext cx="3657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2580459913"/>
              </p:ext>
            </p:extLst>
          </p:nvPr>
        </p:nvGraphicFramePr>
        <p:xfrm>
          <a:off x="4800600" y="2209800"/>
          <a:ext cx="3657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32709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127</TotalTime>
  <Words>625</Words>
  <Application>Microsoft Macintosh PowerPoint</Application>
  <PresentationFormat>On-screen Show (4:3)</PresentationFormat>
  <Paragraphs>153</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Folio</vt:lpstr>
      <vt:lpstr>PowerPoint Presentation</vt:lpstr>
      <vt:lpstr>Komen Race for the Cure Analysis</vt:lpstr>
      <vt:lpstr>Overview</vt:lpstr>
      <vt:lpstr>Demographics</vt:lpstr>
      <vt:lpstr>Gender</vt:lpstr>
      <vt:lpstr>Age</vt:lpstr>
      <vt:lpstr>Education</vt:lpstr>
      <vt:lpstr>Martial Status</vt:lpstr>
      <vt:lpstr>Motivation</vt:lpstr>
      <vt:lpstr>Motivation</vt:lpstr>
      <vt:lpstr>Motivation</vt:lpstr>
      <vt:lpstr>Motivation</vt:lpstr>
      <vt:lpstr>Motivation</vt:lpstr>
      <vt:lpstr>Awareness</vt:lpstr>
      <vt:lpstr>Awareness</vt:lpstr>
      <vt:lpstr>Awareness</vt:lpstr>
      <vt:lpstr>Awareness</vt:lpstr>
      <vt:lpstr>Awareness</vt:lpstr>
      <vt:lpstr>Limitations</vt:lpstr>
      <vt:lpstr>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Komen Race for the Cure Analysis</dc:title>
  <dc:creator>Library</dc:creator>
  <cp:lastModifiedBy>Samantha Bandasack</cp:lastModifiedBy>
  <cp:revision>14</cp:revision>
  <dcterms:created xsi:type="dcterms:W3CDTF">2014-05-04T22:40:19Z</dcterms:created>
  <dcterms:modified xsi:type="dcterms:W3CDTF">2014-05-06T20:51:16Z</dcterms:modified>
</cp:coreProperties>
</file>